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mp4" ContentType="video/mp4"/>
  <Default Extension="emf" ContentType="image/x-emf"/>
  <Default Extension="rels" ContentType="application/vnd.openxmlformats-package.relationships+xml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</p:sldIdLst>
  <p:sldSz cx="9144000" cy="6858000" type="screen4x3"/>
  <p:notesSz cx="6858000" cy="9144000"/>
  <p:defaultTextStyle>
    <a:defPPr>
      <a:defRPr lang="en-US"/>
    </a:defPPr>
    <a:lvl1pPr marL="0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189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377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566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754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5943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131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320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509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FEFEF"/>
    <a:srgbClr val="D9D9D9"/>
    <a:srgbClr val="86868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inimized" horzBarState="maximized">
    <p:restoredLeft sz="6588"/>
    <p:restoredTop sz="96538"/>
  </p:normalViewPr>
  <p:slideViewPr>
    <p:cSldViewPr snapToGrid="0" snapToObjects="1">
      <p:cViewPr>
        <p:scale>
          <a:sx n="149" d="100"/>
          <a:sy n="149" d="100"/>
        </p:scale>
        <p:origin x="1392" y="-14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jpg>
</file>

<file path=ppt/media/image8.png>
</file>

<file path=ppt/media/image9.png>
</file>

<file path=ppt/media/media1.mp4>
</file>

<file path=ppt/media/media2.mp4>
</file>

<file path=ppt/media/media3.mp4>
</file>

<file path=ppt/media/media4.mp4>
</file>

<file path=ppt/media/media5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7B5C0E-6C43-904B-ADD1-D71195EF01F8}" type="datetimeFigureOut">
              <a:rPr lang="en-US" smtClean="0"/>
              <a:t>1/29/19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BDE93C-5DF0-0144-8873-60F00C903A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16948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7B5C0E-6C43-904B-ADD1-D71195EF01F8}" type="datetimeFigureOut">
              <a:rPr lang="en-US" smtClean="0"/>
              <a:t>1/29/19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BDE93C-5DF0-0144-8873-60F00C903A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712187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7B5C0E-6C43-904B-ADD1-D71195EF01F8}" type="datetimeFigureOut">
              <a:rPr lang="en-US" smtClean="0"/>
              <a:t>1/29/19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BDE93C-5DF0-0144-8873-60F00C903A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205431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7B5C0E-6C43-904B-ADD1-D71195EF01F8}" type="datetimeFigureOut">
              <a:rPr lang="en-US" smtClean="0"/>
              <a:t>1/29/19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BDE93C-5DF0-0144-8873-60F00C903A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05983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7B5C0E-6C43-904B-ADD1-D71195EF01F8}" type="datetimeFigureOut">
              <a:rPr lang="en-US" smtClean="0"/>
              <a:t>1/29/19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BDE93C-5DF0-0144-8873-60F00C903A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18226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7B5C0E-6C43-904B-ADD1-D71195EF01F8}" type="datetimeFigureOut">
              <a:rPr lang="en-US" smtClean="0"/>
              <a:t>1/29/19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BDE93C-5DF0-0144-8873-60F00C903A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600695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7B5C0E-6C43-904B-ADD1-D71195EF01F8}" type="datetimeFigureOut">
              <a:rPr lang="en-US" smtClean="0"/>
              <a:t>1/29/19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BDE93C-5DF0-0144-8873-60F00C903A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50892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7B5C0E-6C43-904B-ADD1-D71195EF01F8}" type="datetimeFigureOut">
              <a:rPr lang="en-US" smtClean="0"/>
              <a:t>1/29/19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BDE93C-5DF0-0144-8873-60F00C903A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71846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7B5C0E-6C43-904B-ADD1-D71195EF01F8}" type="datetimeFigureOut">
              <a:rPr lang="en-US" smtClean="0"/>
              <a:t>1/29/19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BDE93C-5DF0-0144-8873-60F00C903A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93881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7B5C0E-6C43-904B-ADD1-D71195EF01F8}" type="datetimeFigureOut">
              <a:rPr lang="en-US" smtClean="0"/>
              <a:t>1/29/19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BDE93C-5DF0-0144-8873-60F00C903A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957870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7B5C0E-6C43-904B-ADD1-D71195EF01F8}" type="datetimeFigureOut">
              <a:rPr lang="en-US" smtClean="0"/>
              <a:t>1/29/19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BDE93C-5DF0-0144-8873-60F00C903A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563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7B5C0E-6C43-904B-ADD1-D71195EF01F8}" type="datetimeFigureOut">
              <a:rPr lang="en-US" smtClean="0"/>
              <a:t>1/29/19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CBDE93C-5DF0-0144-8873-60F00C903A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35214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9" Type="http://schemas.microsoft.com/office/2007/relationships/media" Target="../media/media5.mp4"/><Relationship Id="rId20" Type="http://schemas.openxmlformats.org/officeDocument/2006/relationships/image" Target="../media/image9.png"/><Relationship Id="rId21" Type="http://schemas.openxmlformats.org/officeDocument/2006/relationships/image" Target="../media/image10.png"/><Relationship Id="rId22" Type="http://schemas.openxmlformats.org/officeDocument/2006/relationships/image" Target="../media/image11.png"/><Relationship Id="rId23" Type="http://schemas.openxmlformats.org/officeDocument/2006/relationships/image" Target="../media/image12.png"/><Relationship Id="rId24" Type="http://schemas.openxmlformats.org/officeDocument/2006/relationships/image" Target="../media/image13.png"/><Relationship Id="rId25" Type="http://schemas.openxmlformats.org/officeDocument/2006/relationships/image" Target="../media/image14.png"/><Relationship Id="rId26" Type="http://schemas.openxmlformats.org/officeDocument/2006/relationships/image" Target="../media/image15.png"/><Relationship Id="rId27" Type="http://schemas.openxmlformats.org/officeDocument/2006/relationships/image" Target="../media/image16.png"/><Relationship Id="rId28" Type="http://schemas.openxmlformats.org/officeDocument/2006/relationships/image" Target="../media/image17.png"/><Relationship Id="rId10" Type="http://schemas.openxmlformats.org/officeDocument/2006/relationships/video" Target="../media/media5.mp4"/><Relationship Id="rId11" Type="http://schemas.openxmlformats.org/officeDocument/2006/relationships/slideLayout" Target="../slideLayouts/slideLayout1.xml"/><Relationship Id="rId12" Type="http://schemas.openxmlformats.org/officeDocument/2006/relationships/image" Target="../media/image1.png"/><Relationship Id="rId13" Type="http://schemas.openxmlformats.org/officeDocument/2006/relationships/image" Target="../media/image2.png"/><Relationship Id="rId14" Type="http://schemas.openxmlformats.org/officeDocument/2006/relationships/image" Target="../media/image3.png"/><Relationship Id="rId15" Type="http://schemas.openxmlformats.org/officeDocument/2006/relationships/image" Target="../media/image4.png"/><Relationship Id="rId16" Type="http://schemas.openxmlformats.org/officeDocument/2006/relationships/image" Target="../media/image5.png"/><Relationship Id="rId17" Type="http://schemas.openxmlformats.org/officeDocument/2006/relationships/image" Target="../media/image6.jpg"/><Relationship Id="rId18" Type="http://schemas.openxmlformats.org/officeDocument/2006/relationships/image" Target="../media/image7.emf"/><Relationship Id="rId19" Type="http://schemas.openxmlformats.org/officeDocument/2006/relationships/image" Target="../media/image8.png"/><Relationship Id="rId1" Type="http://schemas.microsoft.com/office/2007/relationships/media" Target="../media/media1.mp4"/><Relationship Id="rId2" Type="http://schemas.openxmlformats.org/officeDocument/2006/relationships/video" Target="../media/media1.mp4"/><Relationship Id="rId3" Type="http://schemas.microsoft.com/office/2007/relationships/media" Target="../media/media2.mp4"/><Relationship Id="rId4" Type="http://schemas.openxmlformats.org/officeDocument/2006/relationships/video" Target="../media/media2.mp4"/><Relationship Id="rId5" Type="http://schemas.microsoft.com/office/2007/relationships/media" Target="../media/media3.mp4"/><Relationship Id="rId6" Type="http://schemas.openxmlformats.org/officeDocument/2006/relationships/video" Target="../media/media3.mp4"/><Relationship Id="rId7" Type="http://schemas.microsoft.com/office/2007/relationships/media" Target="../media/media4.mp4"/><Relationship Id="rId8" Type="http://schemas.openxmlformats.org/officeDocument/2006/relationships/video" Target="../media/media4.mp4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Right Arrow 127"/>
          <p:cNvSpPr/>
          <p:nvPr/>
        </p:nvSpPr>
        <p:spPr>
          <a:xfrm>
            <a:off x="4590887" y="1479282"/>
            <a:ext cx="581439" cy="340701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013"/>
          </a:p>
        </p:txBody>
      </p:sp>
      <p:graphicFrame>
        <p:nvGraphicFramePr>
          <p:cNvPr id="132" name="Table 13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90761384"/>
              </p:ext>
            </p:extLst>
          </p:nvPr>
        </p:nvGraphicFramePr>
        <p:xfrm>
          <a:off x="5502133" y="565854"/>
          <a:ext cx="2395364" cy="2073648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476618"/>
                <a:gridCol w="476618"/>
                <a:gridCol w="476618"/>
                <a:gridCol w="476618"/>
                <a:gridCol w="488892"/>
              </a:tblGrid>
              <a:tr h="784140"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S</a:t>
                      </a:r>
                      <a:r>
                        <a:rPr lang="en-US" sz="1400" baseline="-25000" dirty="0" smtClean="0"/>
                        <a:t>1</a:t>
                      </a:r>
                      <a:endParaRPr lang="en-US" sz="1400" baseline="-25000" dirty="0"/>
                    </a:p>
                  </a:txBody>
                  <a:tcPr marL="68580" marR="68580" marT="34290" marB="34290" anchor="ctr" anchorCtr="1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S</a:t>
                      </a:r>
                      <a:r>
                        <a:rPr lang="en-US" sz="1400" baseline="-25000" dirty="0" smtClean="0"/>
                        <a:t>2</a:t>
                      </a:r>
                      <a:endParaRPr lang="en-US" sz="1400" baseline="-25000" dirty="0"/>
                    </a:p>
                  </a:txBody>
                  <a:tcPr marL="68580" marR="68580" marT="34290" marB="34290" anchor="ctr" anchorCtr="1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S</a:t>
                      </a:r>
                      <a:r>
                        <a:rPr lang="en-US" sz="1400" baseline="-25000" dirty="0" smtClean="0"/>
                        <a:t>3</a:t>
                      </a:r>
                      <a:endParaRPr lang="en-US" sz="1400" baseline="-25000" dirty="0"/>
                    </a:p>
                  </a:txBody>
                  <a:tcPr marL="68580" marR="68580" marT="34290" marB="34290" anchor="ctr" anchorCtr="1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S</a:t>
                      </a:r>
                      <a:r>
                        <a:rPr lang="en-US" sz="1400" baseline="-25000" dirty="0" smtClean="0"/>
                        <a:t>4</a:t>
                      </a:r>
                      <a:endParaRPr lang="en-US" sz="1400" baseline="-25000" dirty="0"/>
                    </a:p>
                  </a:txBody>
                  <a:tcPr marL="68580" marR="68580" marT="34290" marB="34290" anchor="ctr" anchorCtr="1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S</a:t>
                      </a:r>
                      <a:r>
                        <a:rPr lang="en-US" sz="1400" baseline="-25000" dirty="0" smtClean="0"/>
                        <a:t>5</a:t>
                      </a:r>
                      <a:endParaRPr lang="en-US" sz="1400" baseline="-25000" dirty="0"/>
                    </a:p>
                  </a:txBody>
                  <a:tcPr marL="68580" marR="68580" marT="34290" marB="34290" anchor="ctr" anchorCtr="1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22377"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0</a:t>
                      </a:r>
                      <a:endParaRPr lang="en-US" sz="1400" dirty="0"/>
                    </a:p>
                  </a:txBody>
                  <a:tcPr marL="68580" marR="68580" marT="34290" marB="34290" anchor="ctr" anchorCtr="1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0</a:t>
                      </a:r>
                      <a:endParaRPr lang="en-US" sz="1400" dirty="0"/>
                    </a:p>
                  </a:txBody>
                  <a:tcPr marL="68580" marR="68580" marT="34290" marB="34290" anchor="ctr" anchorCtr="1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1</a:t>
                      </a:r>
                      <a:endParaRPr lang="en-US" sz="1400" dirty="0"/>
                    </a:p>
                  </a:txBody>
                  <a:tcPr marL="68580" marR="68580" marT="34290" marB="34290" anchor="ctr" anchorCtr="1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1</a:t>
                      </a:r>
                      <a:endParaRPr lang="en-US" sz="1400" dirty="0"/>
                    </a:p>
                  </a:txBody>
                  <a:tcPr marL="68580" marR="68580" marT="34290" marB="34290" anchor="ctr" anchorCtr="1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1</a:t>
                      </a:r>
                      <a:endParaRPr lang="en-US" sz="1400" dirty="0"/>
                    </a:p>
                  </a:txBody>
                  <a:tcPr marL="68580" marR="68580" marT="34290" marB="34290" anchor="ctr" anchorCtr="1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</a:tr>
              <a:tr h="322377"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1</a:t>
                      </a:r>
                      <a:endParaRPr lang="en-US" sz="1400" dirty="0"/>
                    </a:p>
                  </a:txBody>
                  <a:tcPr marL="68580" marR="68580" marT="34290" marB="34290" anchor="ctr" anchorCtr="1"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0</a:t>
                      </a:r>
                      <a:endParaRPr lang="en-US" sz="1400" dirty="0"/>
                    </a:p>
                  </a:txBody>
                  <a:tcPr marL="68580" marR="68580" marT="34290" marB="34290" anchor="ctr" anchorCtr="1"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1</a:t>
                      </a:r>
                      <a:endParaRPr lang="en-US" sz="1400" dirty="0"/>
                    </a:p>
                  </a:txBody>
                  <a:tcPr marL="68580" marR="68580" marT="34290" marB="34290" anchor="ctr" anchorCtr="1"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0</a:t>
                      </a:r>
                      <a:endParaRPr lang="en-US" sz="1400" dirty="0"/>
                    </a:p>
                  </a:txBody>
                  <a:tcPr marL="68580" marR="68580" marT="34290" marB="34290" anchor="ctr" anchorCtr="1"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1</a:t>
                      </a:r>
                      <a:endParaRPr lang="en-US" sz="1400" dirty="0"/>
                    </a:p>
                  </a:txBody>
                  <a:tcPr marL="68580" marR="68580" marT="34290" marB="34290" anchor="ctr" anchorCtr="1"/>
                </a:tc>
              </a:tr>
              <a:tr h="322377"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1</a:t>
                      </a:r>
                      <a:endParaRPr lang="en-US" sz="1400" dirty="0"/>
                    </a:p>
                  </a:txBody>
                  <a:tcPr marL="68580" marR="68580" marT="34290" marB="34290" anchor="ctr" anchorCtr="1"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1</a:t>
                      </a:r>
                      <a:endParaRPr lang="en-US" sz="1400" dirty="0"/>
                    </a:p>
                  </a:txBody>
                  <a:tcPr marL="68580" marR="68580" marT="34290" marB="34290" anchor="ctr" anchorCtr="1"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1</a:t>
                      </a:r>
                      <a:endParaRPr lang="en-US" sz="1400" dirty="0"/>
                    </a:p>
                  </a:txBody>
                  <a:tcPr marL="68580" marR="68580" marT="34290" marB="34290" anchor="ctr" anchorCtr="1"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0</a:t>
                      </a:r>
                      <a:endParaRPr lang="en-US" sz="1400" dirty="0"/>
                    </a:p>
                  </a:txBody>
                  <a:tcPr marL="68580" marR="68580" marT="34290" marB="34290" anchor="ctr" anchorCtr="1"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0</a:t>
                      </a:r>
                      <a:endParaRPr lang="en-US" sz="1400" dirty="0"/>
                    </a:p>
                  </a:txBody>
                  <a:tcPr marL="68580" marR="68580" marT="34290" marB="34290" anchor="ctr" anchorCtr="1"/>
                </a:tc>
              </a:tr>
              <a:tr h="322377"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0</a:t>
                      </a:r>
                      <a:endParaRPr lang="en-US" sz="1400" dirty="0"/>
                    </a:p>
                  </a:txBody>
                  <a:tcPr marL="68580" marR="68580" marT="34290" marB="34290" anchor="ctr" anchorCtr="1"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0</a:t>
                      </a:r>
                      <a:endParaRPr lang="en-US" sz="1400" dirty="0"/>
                    </a:p>
                  </a:txBody>
                  <a:tcPr marL="68580" marR="68580" marT="34290" marB="34290" anchor="ctr" anchorCtr="1"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0</a:t>
                      </a:r>
                      <a:endParaRPr lang="en-US" sz="1400" dirty="0"/>
                    </a:p>
                  </a:txBody>
                  <a:tcPr marL="68580" marR="68580" marT="34290" marB="34290" anchor="ctr" anchorCtr="1"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0</a:t>
                      </a:r>
                      <a:endParaRPr lang="en-US" sz="1400" dirty="0"/>
                    </a:p>
                  </a:txBody>
                  <a:tcPr marL="68580" marR="68580" marT="34290" marB="34290" anchor="ctr" anchorCtr="1"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0</a:t>
                      </a:r>
                      <a:endParaRPr lang="en-US" sz="1400" dirty="0"/>
                    </a:p>
                  </a:txBody>
                  <a:tcPr marL="68580" marR="68580" marT="34290" marB="34290" anchor="ctr" anchorCtr="1"/>
                </a:tc>
              </a:tr>
            </a:tbl>
          </a:graphicData>
        </a:graphic>
      </p:graphicFrame>
      <p:sp>
        <p:nvSpPr>
          <p:cNvPr id="141" name="Right Arrow 140"/>
          <p:cNvSpPr/>
          <p:nvPr/>
        </p:nvSpPr>
        <p:spPr>
          <a:xfrm rot="5400000">
            <a:off x="6489261" y="3179193"/>
            <a:ext cx="581439" cy="340701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013"/>
          </a:p>
        </p:txBody>
      </p:sp>
      <p:sp>
        <p:nvSpPr>
          <p:cNvPr id="148" name="Right Arrow 147"/>
          <p:cNvSpPr/>
          <p:nvPr/>
        </p:nvSpPr>
        <p:spPr>
          <a:xfrm rot="10800000">
            <a:off x="3570875" y="5074845"/>
            <a:ext cx="581439" cy="340701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013"/>
          </a:p>
        </p:txBody>
      </p:sp>
      <p:sp>
        <p:nvSpPr>
          <p:cNvPr id="150" name="Left Brace 149"/>
          <p:cNvSpPr/>
          <p:nvPr/>
        </p:nvSpPr>
        <p:spPr>
          <a:xfrm flipH="1" flipV="1">
            <a:off x="7990702" y="1435904"/>
            <a:ext cx="346446" cy="1258118"/>
          </a:xfrm>
          <a:prstGeom prst="leftBrace">
            <a:avLst>
              <a:gd name="adj1" fmla="val 133412"/>
              <a:gd name="adj2" fmla="val 50000"/>
            </a:avLst>
          </a:prstGeom>
          <a:ln w="25400" cap="flat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013"/>
          </a:p>
        </p:txBody>
      </p:sp>
      <p:sp>
        <p:nvSpPr>
          <p:cNvPr id="151" name="TextBox 150"/>
          <p:cNvSpPr txBox="1"/>
          <p:nvPr/>
        </p:nvSpPr>
        <p:spPr>
          <a:xfrm>
            <a:off x="8373600" y="1878977"/>
            <a:ext cx="2958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>
                <a:latin typeface="Cambria Math" charset="0"/>
                <a:ea typeface="Cambria Math" charset="0"/>
                <a:cs typeface="Cambria Math" charset="0"/>
              </a:rPr>
              <a:t>N</a:t>
            </a:r>
          </a:p>
        </p:txBody>
      </p:sp>
      <p:grpSp>
        <p:nvGrpSpPr>
          <p:cNvPr id="185" name="Group 184"/>
          <p:cNvGrpSpPr/>
          <p:nvPr/>
        </p:nvGrpSpPr>
        <p:grpSpPr>
          <a:xfrm>
            <a:off x="5582340" y="2510061"/>
            <a:ext cx="2160150" cy="381679"/>
            <a:chOff x="5154739" y="2393591"/>
            <a:chExt cx="2003433" cy="381679"/>
          </a:xfrm>
        </p:grpSpPr>
        <p:sp>
          <p:nvSpPr>
            <p:cNvPr id="172" name="TextBox 171"/>
            <p:cNvSpPr txBox="1"/>
            <p:nvPr/>
          </p:nvSpPr>
          <p:spPr>
            <a:xfrm>
              <a:off x="5154739" y="2403036"/>
              <a:ext cx="23854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mr-IN" dirty="0"/>
                <a:t>…</a:t>
              </a:r>
              <a:endParaRPr lang="en-US" dirty="0"/>
            </a:p>
          </p:txBody>
        </p:sp>
        <p:sp>
          <p:nvSpPr>
            <p:cNvPr id="173" name="TextBox 172"/>
            <p:cNvSpPr txBox="1"/>
            <p:nvPr/>
          </p:nvSpPr>
          <p:spPr>
            <a:xfrm>
              <a:off x="5596203" y="2403036"/>
              <a:ext cx="29005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mr-IN" dirty="0"/>
                <a:t>…</a:t>
              </a:r>
              <a:endParaRPr lang="en-US" dirty="0"/>
            </a:p>
          </p:txBody>
        </p:sp>
        <p:sp>
          <p:nvSpPr>
            <p:cNvPr id="174" name="TextBox 173"/>
            <p:cNvSpPr txBox="1"/>
            <p:nvPr/>
          </p:nvSpPr>
          <p:spPr>
            <a:xfrm>
              <a:off x="6919632" y="2393591"/>
              <a:ext cx="23854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mr-IN" dirty="0"/>
                <a:t>…</a:t>
              </a:r>
              <a:endParaRPr lang="en-US" dirty="0"/>
            </a:p>
          </p:txBody>
        </p:sp>
        <p:sp>
          <p:nvSpPr>
            <p:cNvPr id="183" name="TextBox 182"/>
            <p:cNvSpPr txBox="1"/>
            <p:nvPr/>
          </p:nvSpPr>
          <p:spPr>
            <a:xfrm>
              <a:off x="6040901" y="2405938"/>
              <a:ext cx="23854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mr-IN" dirty="0"/>
                <a:t>…</a:t>
              </a:r>
              <a:endParaRPr lang="en-US" dirty="0"/>
            </a:p>
          </p:txBody>
        </p:sp>
        <p:sp>
          <p:nvSpPr>
            <p:cNvPr id="184" name="TextBox 183"/>
            <p:cNvSpPr txBox="1"/>
            <p:nvPr/>
          </p:nvSpPr>
          <p:spPr>
            <a:xfrm>
              <a:off x="6482365" y="2405938"/>
              <a:ext cx="29005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mr-IN"/>
                <a:t>…</a:t>
              </a:r>
              <a:endParaRPr lang="en-US" dirty="0"/>
            </a:p>
          </p:txBody>
        </p:sp>
      </p:grpSp>
      <p:sp>
        <p:nvSpPr>
          <p:cNvPr id="198" name="Rectangle 197"/>
          <p:cNvSpPr/>
          <p:nvPr/>
        </p:nvSpPr>
        <p:spPr>
          <a:xfrm>
            <a:off x="7818969" y="722185"/>
            <a:ext cx="34336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mr-IN" dirty="0" smtClean="0"/>
              <a:t>…</a:t>
            </a:r>
            <a:endParaRPr lang="en-US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46" name="TextBox 145"/>
              <p:cNvSpPr txBox="1"/>
              <p:nvPr/>
            </p:nvSpPr>
            <p:spPr>
              <a:xfrm>
                <a:off x="4358266" y="5090685"/>
                <a:ext cx="4665140" cy="297646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n-US" i="1" smtClean="0">
                        <a:latin typeface="Cambria Math" charset="0"/>
                      </a:rPr>
                      <m:t>𝐶𝐼</m:t>
                    </m:r>
                    <m:r>
                      <a:rPr lang="en-US" i="1" baseline="-25000">
                        <a:latin typeface="Cambria Math" charset="0"/>
                      </a:rPr>
                      <m:t>95%</m:t>
                    </m:r>
                    <m:r>
                      <a:rPr lang="en-US" i="1">
                        <a:latin typeface="Cambria Math" charset="0"/>
                      </a:rPr>
                      <m:t>=</m:t>
                    </m:r>
                    <m:r>
                      <a:rPr lang="en-US" i="1">
                        <a:latin typeface="Cambria Math" charset="0"/>
                        <a:ea typeface="Cambria Math" charset="0"/>
                        <a:cs typeface="Cambria Math" charset="0"/>
                      </a:rPr>
                      <m:t>𝑁</m:t>
                    </m:r>
                    <m:r>
                      <a:rPr lang="en-US" i="1">
                        <a:latin typeface="Cambria Math" charset="0"/>
                        <a:ea typeface="Cambria Math" charset="0"/>
                        <a:cs typeface="Cambria Math" charset="0"/>
                      </a:rPr>
                      <m:t>∙</m:t>
                    </m:r>
                    <m:r>
                      <a:rPr lang="en-US" i="1">
                        <a:latin typeface="Cambria Math" charset="0"/>
                      </a:rPr>
                      <m:t>𝑃</m:t>
                    </m:r>
                    <m:d>
                      <m:dPr>
                        <m:ctrlPr>
                          <a:rPr lang="en-US" i="1">
                            <a:latin typeface="Cambria Math" charset="0"/>
                          </a:rPr>
                        </m:ctrlPr>
                      </m:dPr>
                      <m:e>
                        <m:r>
                          <a:rPr lang="en-US" i="1">
                            <a:latin typeface="Cambria Math" charset="0"/>
                          </a:rPr>
                          <m:t>𝑆</m:t>
                        </m:r>
                        <m:r>
                          <a:rPr lang="en-US" i="1" baseline="-25000">
                            <a:latin typeface="Cambria Math" charset="0"/>
                          </a:rPr>
                          <m:t>𝑖</m:t>
                        </m:r>
                        <m:r>
                          <a:rPr lang="en-US" b="0" i="1" smtClean="0">
                            <a:latin typeface="Cambria Math" charset="0"/>
                          </a:rPr>
                          <m:t>,</m:t>
                        </m:r>
                        <m:r>
                          <a:rPr lang="en-US" i="1">
                            <a:latin typeface="Cambria Math" charset="0"/>
                          </a:rPr>
                          <m:t>𝑆</m:t>
                        </m:r>
                        <m:r>
                          <a:rPr lang="en-US" i="1" baseline="-25000">
                            <a:latin typeface="Cambria Math" charset="0"/>
                          </a:rPr>
                          <m:t>𝑗</m:t>
                        </m:r>
                      </m:e>
                    </m:d>
                    <m:r>
                      <a:rPr lang="en-US" i="1">
                        <a:latin typeface="Cambria Math" charset="0"/>
                        <a:ea typeface="Cambria Math" charset="0"/>
                        <a:cs typeface="Cambria Math" charset="0"/>
                      </a:rPr>
                      <m:t>±</m:t>
                    </m:r>
                  </m:oMath>
                </a14:m>
                <a:r>
                  <a:rPr lang="en-US" i="1" dirty="0">
                    <a:latin typeface="Cambria Math" charset="0"/>
                    <a:ea typeface="Cambria Math" charset="0"/>
                    <a:cs typeface="Cambria Math" charset="0"/>
                  </a:rPr>
                  <a:t> </a:t>
                </a:r>
                <a:r>
                  <a:rPr lang="en-US" i="1" dirty="0" smtClean="0">
                    <a:latin typeface="Cambria Math" charset="0"/>
                    <a:ea typeface="Cambria Math" charset="0"/>
                    <a:cs typeface="Cambria Math" charset="0"/>
                  </a:rPr>
                  <a:t>Z</a:t>
                </a:r>
                <a14:m>
                  <m:oMath xmlns:m="http://schemas.openxmlformats.org/officeDocument/2006/math">
                    <m:r>
                      <a:rPr lang="en-US" b="0" i="1" baseline="-25000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95%</m:t>
                    </m:r>
                    <m:r>
                      <a:rPr lang="en-US" i="1">
                        <a:latin typeface="Cambria Math" charset="0"/>
                        <a:ea typeface="Cambria Math" charset="0"/>
                        <a:cs typeface="Cambria Math" charset="0"/>
                      </a:rPr>
                      <m:t> ∙</m:t>
                    </m:r>
                    <m:r>
                      <a:rPr lang="en-US" i="1" dirty="0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√</m:t>
                    </m:r>
                    <m:r>
                      <m:rPr>
                        <m:nor/>
                      </m:rPr>
                      <a:rPr lang="en-US" dirty="0">
                        <a:latin typeface="Cambria Math" charset="0"/>
                        <a:ea typeface="Cambria Math" charset="0"/>
                        <a:cs typeface="Cambria Math" charset="0"/>
                      </a:rPr>
                      <m:t>Var</m:t>
                    </m:r>
                    <m:r>
                      <m:rPr>
                        <m:nor/>
                      </m:rPr>
                      <a:rPr lang="en-US" dirty="0">
                        <a:latin typeface="Cambria Math" charset="0"/>
                        <a:ea typeface="Cambria Math" charset="0"/>
                        <a:cs typeface="Cambria Math" charset="0"/>
                      </a:rPr>
                      <m:t>(</m:t>
                    </m:r>
                    <m:r>
                      <m:rPr>
                        <m:nor/>
                      </m:rPr>
                      <a:rPr lang="en-US" dirty="0">
                        <a:latin typeface="Cambria Math" charset="0"/>
                        <a:ea typeface="Cambria Math" charset="0"/>
                        <a:cs typeface="Cambria Math" charset="0"/>
                      </a:rPr>
                      <m:t>E</m:t>
                    </m:r>
                    <m:r>
                      <a:rPr lang="en-US" i="1">
                        <a:latin typeface="Cambria Math" charset="0"/>
                      </a:rPr>
                      <m:t>[</m:t>
                    </m:r>
                    <m:r>
                      <a:rPr lang="en-US" i="1">
                        <a:latin typeface="Cambria Math" charset="0"/>
                      </a:rPr>
                      <m:t>𝑆𝑖</m:t>
                    </m:r>
                    <m:r>
                      <a:rPr lang="en-US" i="1">
                        <a:latin typeface="Cambria Math" charset="0"/>
                      </a:rPr>
                      <m:t>𝑆</m:t>
                    </m:r>
                    <m:r>
                      <a:rPr lang="en-US" i="1" baseline="-25000">
                        <a:latin typeface="Cambria Math" charset="0"/>
                      </a:rPr>
                      <m:t>𝑗</m:t>
                    </m:r>
                    <m:r>
                      <a:rPr lang="en-US" i="1">
                        <a:latin typeface="Cambria Math" charset="0"/>
                      </a:rPr>
                      <m:t>]</m:t>
                    </m:r>
                    <m:r>
                      <a:rPr lang="en-US">
                        <a:latin typeface="Cambria Math" charset="0"/>
                      </a:rPr>
                      <m:t>)</m:t>
                    </m:r>
                  </m:oMath>
                </a14:m>
                <a:endParaRPr lang="en-US" i="1" baseline="30000" dirty="0">
                  <a:latin typeface="Cambria Math" charset="0"/>
                  <a:ea typeface="Cambria Math" charset="0"/>
                  <a:cs typeface="Cambria Math" charset="0"/>
                </a:endParaRPr>
              </a:p>
            </p:txBody>
          </p:sp>
        </mc:Choice>
        <mc:Fallback>
          <p:sp>
            <p:nvSpPr>
              <p:cNvPr id="146" name="TextBox 145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358266" y="5090685"/>
                <a:ext cx="4665140" cy="297646"/>
              </a:xfrm>
              <a:prstGeom prst="rect">
                <a:avLst/>
              </a:prstGeom>
              <a:blipFill rotWithShape="0">
                <a:blip r:embed="rId12"/>
                <a:stretch>
                  <a:fillRect l="-1830" t="-124490" b="-16938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43" name="TextBox 142"/>
              <p:cNvSpPr txBox="1"/>
              <p:nvPr/>
            </p:nvSpPr>
            <p:spPr>
              <a:xfrm>
                <a:off x="3977364" y="3758866"/>
                <a:ext cx="2449498" cy="76774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 smtClean="0">
                          <a:latin typeface="Cambria Math" charset="0"/>
                        </a:rPr>
                        <m:t>𝑃</m:t>
                      </m:r>
                      <m:d>
                        <m:dPr>
                          <m:ctrlPr>
                            <a:rPr lang="en-US" i="1">
                              <a:latin typeface="Cambria Math" charset="0"/>
                            </a:rPr>
                          </m:ctrlPr>
                        </m:dPr>
                        <m:e>
                          <m:r>
                            <a:rPr lang="en-US" i="1">
                              <a:latin typeface="Cambria Math" charset="0"/>
                            </a:rPr>
                            <m:t>𝑆</m:t>
                          </m:r>
                          <m:r>
                            <a:rPr lang="en-US" i="1" baseline="-25000">
                              <a:latin typeface="Cambria Math" charset="0"/>
                            </a:rPr>
                            <m:t>𝑖</m:t>
                          </m:r>
                        </m:e>
                      </m:d>
                      <m:r>
                        <a:rPr lang="mr-IN" i="1">
                          <a:latin typeface="Cambria Math" charset="0"/>
                          <a:ea typeface="Cambria Math" charset="0"/>
                          <a:cs typeface="Cambria Math" charset="0"/>
                        </a:rPr>
                        <m:t>=</m:t>
                      </m:r>
                      <m:f>
                        <m:fPr>
                          <m:ctrlPr>
                            <a:rPr lang="mr-IN" i="1" smtClean="0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</m:ctrlPr>
                        </m:fPr>
                        <m:num>
                          <m:r>
                            <a:rPr lang="en-US" i="1" smtClean="0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1</m:t>
                          </m:r>
                        </m:num>
                        <m:den>
                          <m:r>
                            <a:rPr lang="en-US" i="1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𝑁</m:t>
                          </m:r>
                        </m:den>
                      </m:f>
                      <m:r>
                        <a:rPr lang="en-US" i="1">
                          <a:latin typeface="Cambria Math" charset="0"/>
                          <a:ea typeface="Cambria Math" charset="0"/>
                          <a:cs typeface="Cambria Math" charset="0"/>
                        </a:rPr>
                        <m:t>∙∑</m:t>
                      </m:r>
                      <m:d>
                        <m:dPr>
                          <m:ctrlPr>
                            <a:rPr lang="en-US" i="1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</m:ctrlPr>
                        </m:dPr>
                        <m:e>
                          <m:r>
                            <a:rPr lang="en-US" i="1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𝑆</m:t>
                          </m:r>
                          <m:r>
                            <a:rPr lang="en-US" i="1" baseline="-25000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𝑖</m:t>
                          </m:r>
                        </m:e>
                      </m:d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143" name="TextBox 14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977364" y="3758866"/>
                <a:ext cx="2449498" cy="767749"/>
              </a:xfrm>
              <a:prstGeom prst="rect">
                <a:avLst/>
              </a:prstGeom>
              <a:blipFill rotWithShape="0">
                <a:blip r:embed="rId1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144" name="TextBox 143"/>
              <p:cNvSpPr txBox="1"/>
              <p:nvPr/>
            </p:nvSpPr>
            <p:spPr>
              <a:xfrm>
                <a:off x="4306911" y="4301386"/>
                <a:ext cx="2645468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charset="0"/>
                        </a:rPr>
                        <m:t>𝐸</m:t>
                      </m:r>
                      <m:r>
                        <a:rPr lang="en-US" b="0" i="1" smtClean="0">
                          <a:latin typeface="Cambria Math" charset="0"/>
                        </a:rPr>
                        <m:t>[</m:t>
                      </m:r>
                      <m:r>
                        <a:rPr lang="en-US" i="1" smtClean="0">
                          <a:latin typeface="Cambria Math" charset="0"/>
                        </a:rPr>
                        <m:t>𝑃</m:t>
                      </m:r>
                      <m:d>
                        <m:dPr>
                          <m:ctrlPr>
                            <a:rPr lang="en-US" i="1">
                              <a:latin typeface="Cambria Math" charset="0"/>
                            </a:rPr>
                          </m:ctrlPr>
                        </m:dPr>
                        <m:e>
                          <m:r>
                            <a:rPr lang="en-US" i="1">
                              <a:latin typeface="Cambria Math" charset="0"/>
                            </a:rPr>
                            <m:t>𝑆</m:t>
                          </m:r>
                          <m:r>
                            <a:rPr lang="en-US" i="1" baseline="-25000">
                              <a:latin typeface="Cambria Math" charset="0"/>
                            </a:rPr>
                            <m:t>𝑖</m:t>
                          </m:r>
                          <m:r>
                            <a:rPr lang="en-US" b="0" i="1" smtClean="0">
                              <a:latin typeface="Cambria Math" charset="0"/>
                            </a:rPr>
                            <m:t>,</m:t>
                          </m:r>
                          <m:r>
                            <a:rPr lang="en-US" i="1">
                              <a:latin typeface="Cambria Math" charset="0"/>
                            </a:rPr>
                            <m:t>𝑆</m:t>
                          </m:r>
                          <m:r>
                            <a:rPr lang="en-US" b="0" i="1" baseline="-25000" smtClean="0">
                              <a:latin typeface="Cambria Math" charset="0"/>
                            </a:rPr>
                            <m:t>𝑗</m:t>
                          </m:r>
                        </m:e>
                      </m:d>
                      <m:r>
                        <a:rPr lang="en-US" b="0" i="1" smtClean="0">
                          <a:latin typeface="Cambria Math" charset="0"/>
                        </a:rPr>
                        <m:t>]</m:t>
                      </m:r>
                      <m:r>
                        <a:rPr lang="mr-IN" i="1">
                          <a:latin typeface="Cambria Math" charset="0"/>
                          <a:ea typeface="Cambria Math" charset="0"/>
                          <a:cs typeface="Cambria Math" charset="0"/>
                        </a:rPr>
                        <m:t>=</m:t>
                      </m:r>
                      <m:r>
                        <a:rPr lang="en-US" i="1">
                          <a:latin typeface="Cambria Math" charset="0"/>
                          <a:ea typeface="Cambria Math" charset="0"/>
                          <a:cs typeface="Cambria Math" charset="0"/>
                        </a:rPr>
                        <m:t>𝑃</m:t>
                      </m:r>
                      <m:d>
                        <m:dPr>
                          <m:ctrlPr>
                            <a:rPr lang="en-US" i="1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</m:ctrlPr>
                        </m:dPr>
                        <m:e>
                          <m:r>
                            <a:rPr lang="en-US" i="1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𝑆</m:t>
                          </m:r>
                          <m:r>
                            <a:rPr lang="en-US" i="1" baseline="-25000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𝑖</m:t>
                          </m:r>
                        </m:e>
                      </m:d>
                      <m:r>
                        <a:rPr lang="en-US" i="1">
                          <a:latin typeface="Cambria Math" charset="0"/>
                          <a:ea typeface="Cambria Math" charset="0"/>
                          <a:cs typeface="Cambria Math" charset="0"/>
                        </a:rPr>
                        <m:t>∙</m:t>
                      </m:r>
                      <m:r>
                        <a:rPr lang="en-US" i="1">
                          <a:latin typeface="Cambria Math" charset="0"/>
                          <a:ea typeface="Cambria Math" charset="0"/>
                          <a:cs typeface="Cambria Math" charset="0"/>
                        </a:rPr>
                        <m:t>𝑃</m:t>
                      </m:r>
                      <m:r>
                        <a:rPr lang="en-US" i="1">
                          <a:latin typeface="Cambria Math" charset="0"/>
                          <a:ea typeface="Cambria Math" charset="0"/>
                          <a:cs typeface="Cambria Math" charset="0"/>
                        </a:rPr>
                        <m:t>(</m:t>
                      </m:r>
                      <m:r>
                        <a:rPr lang="en-US" i="1">
                          <a:latin typeface="Cambria Math" charset="0"/>
                        </a:rPr>
                        <m:t>𝑆</m:t>
                      </m:r>
                      <m:r>
                        <a:rPr lang="en-US" b="0" i="1" baseline="-25000" smtClean="0">
                          <a:latin typeface="Cambria Math" charset="0"/>
                        </a:rPr>
                        <m:t>𝑗</m:t>
                      </m:r>
                      <m:r>
                        <a:rPr lang="en-US" i="1">
                          <a:latin typeface="Cambria Math" charset="0"/>
                          <a:ea typeface="Cambria Math" charset="0"/>
                          <a:cs typeface="Cambria Math" charset="0"/>
                        </a:rPr>
                        <m:t>)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>
          <p:sp>
            <p:nvSpPr>
              <p:cNvPr id="144" name="TextBox 14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306911" y="4301386"/>
                <a:ext cx="2645468" cy="276999"/>
              </a:xfrm>
              <a:prstGeom prst="rect">
                <a:avLst/>
              </a:prstGeom>
              <a:blipFill rotWithShape="0">
                <a:blip r:embed="rId14"/>
                <a:stretch>
                  <a:fillRect l="-1848" t="-4444" r="-3233" b="-3555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145" name="TextBox 144"/>
              <p:cNvSpPr txBox="1"/>
              <p:nvPr/>
            </p:nvSpPr>
            <p:spPr>
              <a:xfrm>
                <a:off x="4333849" y="4708096"/>
                <a:ext cx="4955429" cy="276999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r>
                  <a:rPr lang="en-US" dirty="0" smtClean="0">
                    <a:latin typeface="Cambria Math" charset="0"/>
                    <a:ea typeface="Cambria Math" charset="0"/>
                    <a:cs typeface="Cambria Math" charset="0"/>
                  </a:rPr>
                  <a:t>Var(E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charset="0"/>
                      </a:rPr>
                      <m:t>[</m:t>
                    </m:r>
                    <m:r>
                      <a:rPr lang="en-US" b="0" i="1" smtClean="0">
                        <a:latin typeface="Cambria Math" charset="0"/>
                      </a:rPr>
                      <m:t>𝑆𝑖</m:t>
                    </m:r>
                    <m:r>
                      <a:rPr lang="en-US" b="0" i="1" smtClean="0">
                        <a:latin typeface="Cambria Math" charset="0"/>
                      </a:rPr>
                      <m:t>𝑆</m:t>
                    </m:r>
                    <m:r>
                      <a:rPr lang="en-US" b="0" i="1" baseline="-25000" smtClean="0">
                        <a:latin typeface="Cambria Math" charset="0"/>
                      </a:rPr>
                      <m:t>𝑗</m:t>
                    </m:r>
                    <m:r>
                      <a:rPr lang="en-US" b="0" i="1" smtClean="0">
                        <a:latin typeface="Cambria Math" charset="0"/>
                      </a:rPr>
                      <m:t>]</m:t>
                    </m:r>
                    <m:r>
                      <a:rPr lang="en-US" b="0" i="0" smtClean="0">
                        <a:latin typeface="Cambria Math" charset="0"/>
                      </a:rPr>
                      <m:t>)</m:t>
                    </m:r>
                    <m:r>
                      <a:rPr lang="mr-IN" i="1">
                        <a:latin typeface="Cambria Math" charset="0"/>
                        <a:ea typeface="Cambria Math" charset="0"/>
                        <a:cs typeface="Cambria Math" charset="0"/>
                      </a:rPr>
                      <m:t>=</m:t>
                    </m:r>
                    <m:r>
                      <a:rPr lang="en-US" i="1">
                        <a:latin typeface="Cambria Math" charset="0"/>
                        <a:ea typeface="Cambria Math" charset="0"/>
                        <a:cs typeface="Cambria Math" charset="0"/>
                      </a:rPr>
                      <m:t>𝑁</m:t>
                    </m:r>
                    <m:r>
                      <a:rPr lang="en-US" i="1">
                        <a:latin typeface="Cambria Math" charset="0"/>
                        <a:ea typeface="Cambria Math" charset="0"/>
                        <a:cs typeface="Cambria Math" charset="0"/>
                      </a:rPr>
                      <m:t>∙</m:t>
                    </m:r>
                    <m:r>
                      <a:rPr lang="en-US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𝐸</m:t>
                    </m:r>
                    <m:r>
                      <a:rPr lang="en-US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[</m:t>
                    </m:r>
                    <m:r>
                      <a:rPr lang="en-US" i="1">
                        <a:latin typeface="Cambria Math" charset="0"/>
                      </a:rPr>
                      <m:t>𝑃</m:t>
                    </m:r>
                    <m:d>
                      <m:dPr>
                        <m:ctrlPr>
                          <a:rPr lang="en-US" i="1">
                            <a:latin typeface="Cambria Math" charset="0"/>
                          </a:rPr>
                        </m:ctrlPr>
                      </m:dPr>
                      <m:e>
                        <m:r>
                          <a:rPr lang="en-US" i="1">
                            <a:latin typeface="Cambria Math" charset="0"/>
                          </a:rPr>
                          <m:t>𝑆</m:t>
                        </m:r>
                        <m:r>
                          <a:rPr lang="en-US" i="1" baseline="-25000">
                            <a:latin typeface="Cambria Math" charset="0"/>
                          </a:rPr>
                          <m:t>𝑖</m:t>
                        </m:r>
                        <m:r>
                          <a:rPr lang="en-US" b="0" i="1" smtClean="0">
                            <a:latin typeface="Cambria Math" charset="0"/>
                          </a:rPr>
                          <m:t>,</m:t>
                        </m:r>
                        <m:r>
                          <a:rPr lang="en-US" i="1">
                            <a:latin typeface="Cambria Math" charset="0"/>
                          </a:rPr>
                          <m:t>𝑆</m:t>
                        </m:r>
                        <m:r>
                          <a:rPr lang="en-US" i="1" baseline="-25000">
                            <a:latin typeface="Cambria Math" charset="0"/>
                          </a:rPr>
                          <m:t>𝑗</m:t>
                        </m:r>
                      </m:e>
                    </m:d>
                    <m:r>
                      <a:rPr lang="en-US" b="0" i="1" smtClean="0">
                        <a:latin typeface="Cambria Math" charset="0"/>
                      </a:rPr>
                      <m:t>]</m:t>
                    </m:r>
                    <m:r>
                      <a:rPr lang="en-US" i="1">
                        <a:latin typeface="Cambria Math" charset="0"/>
                        <a:ea typeface="Cambria Math" charset="0"/>
                        <a:cs typeface="Cambria Math" charset="0"/>
                      </a:rPr>
                      <m:t>∙(1 −</m:t>
                    </m:r>
                    <m:r>
                      <a:rPr lang="en-US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𝐸</m:t>
                    </m:r>
                    <m:r>
                      <a:rPr lang="en-US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[</m:t>
                    </m:r>
                    <m:r>
                      <a:rPr lang="en-US" i="1">
                        <a:latin typeface="Cambria Math" charset="0"/>
                      </a:rPr>
                      <m:t>𝑃</m:t>
                    </m:r>
                    <m:d>
                      <m:dPr>
                        <m:ctrlPr>
                          <a:rPr lang="en-US" i="1">
                            <a:latin typeface="Cambria Math" charset="0"/>
                          </a:rPr>
                        </m:ctrlPr>
                      </m:dPr>
                      <m:e>
                        <m:r>
                          <a:rPr lang="en-US" i="1">
                            <a:latin typeface="Cambria Math" charset="0"/>
                          </a:rPr>
                          <m:t>𝑆</m:t>
                        </m:r>
                        <m:r>
                          <a:rPr lang="en-US" i="1" baseline="-25000">
                            <a:latin typeface="Cambria Math" charset="0"/>
                          </a:rPr>
                          <m:t>𝑖</m:t>
                        </m:r>
                        <m:r>
                          <a:rPr lang="en-US" b="0" i="1" smtClean="0">
                            <a:latin typeface="Cambria Math" charset="0"/>
                          </a:rPr>
                          <m:t>,</m:t>
                        </m:r>
                        <m:r>
                          <a:rPr lang="en-US" i="1">
                            <a:latin typeface="Cambria Math" charset="0"/>
                          </a:rPr>
                          <m:t>𝑆</m:t>
                        </m:r>
                        <m:r>
                          <a:rPr lang="en-US" i="1" baseline="-25000">
                            <a:latin typeface="Cambria Math" charset="0"/>
                          </a:rPr>
                          <m:t>𝑗</m:t>
                        </m:r>
                      </m:e>
                    </m:d>
                    <m:r>
                      <a:rPr lang="en-US" b="0" i="1" smtClean="0">
                        <a:latin typeface="Cambria Math" charset="0"/>
                      </a:rPr>
                      <m:t>]</m:t>
                    </m:r>
                    <m:r>
                      <a:rPr lang="en-US" i="1">
                        <a:latin typeface="Cambria Math" charset="0"/>
                        <a:ea typeface="Cambria Math" charset="0"/>
                        <a:cs typeface="Cambria Math" charset="0"/>
                      </a:rPr>
                      <m:t>)</m:t>
                    </m:r>
                  </m:oMath>
                </a14:m>
                <a:endParaRPr lang="en-US" baseline="-25000" dirty="0"/>
              </a:p>
            </p:txBody>
          </p:sp>
        </mc:Choice>
        <mc:Fallback>
          <p:sp>
            <p:nvSpPr>
              <p:cNvPr id="145" name="TextBox 14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333849" y="4708096"/>
                <a:ext cx="4955429" cy="276999"/>
              </a:xfrm>
              <a:prstGeom prst="rect">
                <a:avLst/>
              </a:prstGeom>
              <a:blipFill rotWithShape="0">
                <a:blip r:embed="rId15"/>
                <a:stretch>
                  <a:fillRect l="-2952" t="-141304" b="-17826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113" name="TextBox 112"/>
              <p:cNvSpPr txBox="1"/>
              <p:nvPr/>
            </p:nvSpPr>
            <p:spPr>
              <a:xfrm>
                <a:off x="4333850" y="5416560"/>
                <a:ext cx="4665141" cy="896656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n-US" i="1" smtClean="0">
                        <a:latin typeface="Cambria Math" charset="0"/>
                      </a:rPr>
                      <m:t>𝑃</m:t>
                    </m:r>
                    <m:d>
                      <m:dPr>
                        <m:ctrlPr>
                          <a:rPr lang="en-US" i="1">
                            <a:latin typeface="Cambria Math" charset="0"/>
                          </a:rPr>
                        </m:ctrlPr>
                      </m:dPr>
                      <m:e>
                        <m:r>
                          <a:rPr lang="en-US" i="1">
                            <a:latin typeface="Cambria Math" charset="0"/>
                          </a:rPr>
                          <m:t>𝑆</m:t>
                        </m:r>
                        <m:r>
                          <a:rPr lang="en-US" i="1" baseline="-25000">
                            <a:latin typeface="Cambria Math" charset="0"/>
                          </a:rPr>
                          <m:t>𝑖</m:t>
                        </m:r>
                        <m:r>
                          <a:rPr lang="en-US" b="0" i="1" smtClean="0">
                            <a:latin typeface="Cambria Math" charset="0"/>
                          </a:rPr>
                          <m:t>|</m:t>
                        </m:r>
                        <m:r>
                          <a:rPr lang="en-US" i="1">
                            <a:latin typeface="Cambria Math" charset="0"/>
                          </a:rPr>
                          <m:t>𝑆</m:t>
                        </m:r>
                        <m:r>
                          <a:rPr lang="en-US" b="0" i="1" baseline="-25000" smtClean="0">
                            <a:latin typeface="Cambria Math" charset="0"/>
                          </a:rPr>
                          <m:t>𝑗</m:t>
                        </m:r>
                      </m:e>
                    </m:d>
                    <m:r>
                      <a:rPr lang="mr-IN" i="1">
                        <a:latin typeface="Cambria Math" charset="0"/>
                        <a:ea typeface="Cambria Math" charset="0"/>
                        <a:cs typeface="Cambria Math" charset="0"/>
                      </a:rPr>
                      <m:t>=</m:t>
                    </m:r>
                    <m:r>
                      <a:rPr lang="en-US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 </m:t>
                    </m:r>
                    <m:f>
                      <m:fPr>
                        <m:ctrlPr>
                          <a:rPr lang="en-US" b="0" i="1" baseline="-25000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</m:ctrlPr>
                      </m:fPr>
                      <m:num>
                        <m:r>
                          <a:rPr lang="en-US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𝑃</m:t>
                        </m:r>
                        <m:d>
                          <m:dPr>
                            <m:ctrlPr>
                              <a:rPr lang="en-US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</m:ctrlPr>
                          </m:dPr>
                          <m:e>
                            <m:r>
                              <a:rPr lang="en-US" i="1">
                                <a:latin typeface="Cambria Math" charset="0"/>
                              </a:rPr>
                              <m:t>𝑆</m:t>
                            </m:r>
                            <m:r>
                              <a:rPr lang="en-US" i="1" baseline="-25000">
                                <a:latin typeface="Cambria Math" charset="0"/>
                              </a:rPr>
                              <m:t>𝑖</m:t>
                            </m:r>
                            <m:r>
                              <a:rPr lang="en-US" b="0" i="1" smtClean="0">
                                <a:latin typeface="Cambria Math" charset="0"/>
                              </a:rPr>
                              <m:t>,</m:t>
                            </m:r>
                            <m:r>
                              <a:rPr lang="en-US" i="1">
                                <a:latin typeface="Cambria Math" charset="0"/>
                              </a:rPr>
                              <m:t>𝑆</m:t>
                            </m:r>
                            <m:r>
                              <a:rPr lang="en-US" i="1" baseline="-25000">
                                <a:latin typeface="Cambria Math" charset="0"/>
                              </a:rPr>
                              <m:t>𝑗</m:t>
                            </m:r>
                          </m:e>
                        </m:d>
                      </m:num>
                      <m:den>
                        <m:r>
                          <a:rPr lang="en-US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𝑃</m:t>
                        </m:r>
                        <m:r>
                          <a:rPr lang="en-US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(</m:t>
                        </m:r>
                        <m:r>
                          <a:rPr lang="en-US" i="1">
                            <a:latin typeface="Cambria Math" charset="0"/>
                          </a:rPr>
                          <m:t>𝑆</m:t>
                        </m:r>
                        <m:r>
                          <a:rPr lang="en-US" i="1" baseline="-25000">
                            <a:latin typeface="Cambria Math" charset="0"/>
                          </a:rPr>
                          <m:t>𝑗</m:t>
                        </m:r>
                        <m:r>
                          <a:rPr lang="en-US" b="0" i="1" smtClean="0">
                            <a:latin typeface="Cambria Math" charset="0"/>
                          </a:rPr>
                          <m:t>)</m:t>
                        </m:r>
                      </m:den>
                    </m:f>
                  </m:oMath>
                </a14:m>
                <a:r>
                  <a:rPr lang="en-US" dirty="0" smtClean="0"/>
                  <a:t> </a:t>
                </a:r>
                <a14:m>
                  <m:oMath xmlns:m="http://schemas.openxmlformats.org/officeDocument/2006/math">
                    <m:r>
                      <a:rPr lang="en-US" b="0" i="0" smtClean="0">
                        <a:latin typeface="Cambria Math" charset="0"/>
                      </a:rPr>
                      <m:t> </m:t>
                    </m:r>
                    <m:r>
                      <m:rPr>
                        <m:sty m:val="p"/>
                      </m:rPr>
                      <a:rPr lang="en-US" b="0" i="0" smtClean="0">
                        <a:latin typeface="Cambria Math" charset="0"/>
                      </a:rPr>
                      <m:t>if</m:t>
                    </m:r>
                  </m:oMath>
                </a14:m>
                <a:r>
                  <a:rPr lang="en-US" i="1" dirty="0" smtClean="0"/>
                  <a:t>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charset="0"/>
                      </a:rPr>
                      <m:t>𝐶𝐼</m:t>
                    </m:r>
                    <m:r>
                      <a:rPr lang="en-US" i="1" baseline="-25000">
                        <a:latin typeface="Cambria Math" charset="0"/>
                      </a:rPr>
                      <m:t>𝐿</m:t>
                    </m:r>
                    <m:r>
                      <a:rPr lang="en-US" i="1">
                        <a:latin typeface="Cambria Math" charset="0"/>
                        <a:ea typeface="Cambria Math" charset="0"/>
                        <a:cs typeface="Cambria Math" charset="0"/>
                      </a:rPr>
                      <m:t>≥</m:t>
                    </m:r>
                    <m:r>
                      <a:rPr lang="en-US" i="1">
                        <a:latin typeface="Cambria Math" charset="0"/>
                      </a:rPr>
                      <m:t>𝑆</m:t>
                    </m:r>
                    <m:r>
                      <a:rPr lang="en-US" i="1" baseline="-25000">
                        <a:latin typeface="Cambria Math" charset="0"/>
                      </a:rPr>
                      <m:t>𝑖</m:t>
                    </m:r>
                    <m:r>
                      <a:rPr lang="en-US" i="1">
                        <a:latin typeface="Cambria Math" charset="0"/>
                      </a:rPr>
                      <m:t>𝑆</m:t>
                    </m:r>
                    <m:r>
                      <a:rPr lang="en-US" i="1" baseline="-25000">
                        <a:latin typeface="Cambria Math" charset="0"/>
                      </a:rPr>
                      <m:t>𝑗</m:t>
                    </m:r>
                  </m:oMath>
                </a14:m>
                <a:r>
                  <a:rPr lang="en-US" i="1" dirty="0"/>
                  <a:t> </a:t>
                </a:r>
                <a:r>
                  <a:rPr lang="en-US" dirty="0" smtClean="0"/>
                  <a:t>or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charset="0"/>
                      </a:rPr>
                      <m:t>𝑆</m:t>
                    </m:r>
                    <m:r>
                      <a:rPr lang="en-US" i="1" baseline="-25000">
                        <a:latin typeface="Cambria Math" charset="0"/>
                      </a:rPr>
                      <m:t>𝑖</m:t>
                    </m:r>
                    <m:r>
                      <a:rPr lang="en-US" i="1">
                        <a:latin typeface="Cambria Math" charset="0"/>
                      </a:rPr>
                      <m:t>𝑆</m:t>
                    </m:r>
                    <m:r>
                      <a:rPr lang="en-US" i="1" baseline="-25000">
                        <a:latin typeface="Cambria Math" charset="0"/>
                      </a:rPr>
                      <m:t>𝑗</m:t>
                    </m:r>
                    <m:r>
                      <a:rPr lang="en-US" i="1" smtClean="0">
                        <a:latin typeface="Cambria Math" charset="0"/>
                      </a:rPr>
                      <m:t>≤</m:t>
                    </m:r>
                    <m:r>
                      <a:rPr lang="en-US" i="1">
                        <a:latin typeface="Cambria Math" charset="0"/>
                      </a:rPr>
                      <m:t>𝐶𝐼</m:t>
                    </m:r>
                    <m:r>
                      <a:rPr lang="en-US" i="1" baseline="-25000">
                        <a:latin typeface="Cambria Math" charset="0"/>
                      </a:rPr>
                      <m:t>𝑈</m:t>
                    </m:r>
                  </m:oMath>
                </a14:m>
                <a:endParaRPr lang="en-US" i="1" dirty="0" smtClean="0"/>
              </a:p>
              <a:p>
                <a:r>
                  <a:rPr lang="en-US" dirty="0" smtClean="0">
                    <a:ea typeface="Cambria Math" charset="0"/>
                    <a:cs typeface="Cambria Math" charset="0"/>
                  </a:rPr>
                  <a:t>                </a:t>
                </a:r>
                <a14:m>
                  <m:oMath xmlns:m="http://schemas.openxmlformats.org/officeDocument/2006/math">
                    <m:r>
                      <a:rPr lang="mr-IN" i="1">
                        <a:latin typeface="Cambria Math" charset="0"/>
                        <a:ea typeface="Cambria Math" charset="0"/>
                        <a:cs typeface="Cambria Math" charset="0"/>
                      </a:rPr>
                      <m:t>=</m:t>
                    </m:r>
                    <m:f>
                      <m:fPr>
                        <m:ctrlPr>
                          <a:rPr lang="en-US" i="1" baseline="-2500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</m:ctrlPr>
                      </m:fPr>
                      <m:num>
                        <m:r>
                          <a:rPr lang="en-US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𝑃</m:t>
                        </m:r>
                        <m:d>
                          <m:dPr>
                            <m:ctrlPr>
                              <a:rPr lang="en-US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</m:ctrlPr>
                          </m:dPr>
                          <m:e>
                            <m:r>
                              <a:rPr lang="en-US" i="1">
                                <a:latin typeface="Cambria Math" charset="0"/>
                              </a:rPr>
                              <m:t>𝑆</m:t>
                            </m:r>
                            <m:r>
                              <a:rPr lang="en-US" b="0" i="1" baseline="-25000" smtClean="0">
                                <a:latin typeface="Cambria Math" charset="0"/>
                              </a:rPr>
                              <m:t>𝑖</m:t>
                            </m:r>
                          </m:e>
                        </m:d>
                        <m:r>
                          <a:rPr lang="en-US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𝑃</m:t>
                        </m:r>
                        <m:d>
                          <m:dPr>
                            <m:ctrlPr>
                              <a:rPr lang="en-US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</m:ctrlPr>
                          </m:dPr>
                          <m:e>
                            <m:r>
                              <a:rPr lang="en-US" i="1">
                                <a:latin typeface="Cambria Math" charset="0"/>
                              </a:rPr>
                              <m:t>𝑆</m:t>
                            </m:r>
                            <m:r>
                              <a:rPr lang="en-US" b="0" i="1" baseline="-25000" smtClean="0">
                                <a:latin typeface="Cambria Math" charset="0"/>
                              </a:rPr>
                              <m:t>𝑗</m:t>
                            </m:r>
                          </m:e>
                        </m:d>
                      </m:num>
                      <m:den>
                        <m:r>
                          <a:rPr lang="en-US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𝑃</m:t>
                        </m:r>
                        <m:r>
                          <a:rPr lang="en-US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(</m:t>
                        </m:r>
                        <m:r>
                          <a:rPr lang="en-US" i="1">
                            <a:latin typeface="Cambria Math" charset="0"/>
                          </a:rPr>
                          <m:t>𝑆</m:t>
                        </m:r>
                        <m:r>
                          <a:rPr lang="en-US" i="1" baseline="-25000">
                            <a:latin typeface="Cambria Math" charset="0"/>
                          </a:rPr>
                          <m:t>𝑗</m:t>
                        </m:r>
                        <m:r>
                          <a:rPr lang="en-US" i="1">
                            <a:latin typeface="Cambria Math" charset="0"/>
                          </a:rPr>
                          <m:t>)</m:t>
                        </m:r>
                      </m:den>
                    </m:f>
                    <m:r>
                      <a:rPr lang="en-US" b="0" i="1" smtClean="0">
                        <a:latin typeface="Cambria Math" charset="0"/>
                      </a:rPr>
                      <m:t>=</m:t>
                    </m:r>
                    <m:r>
                      <a:rPr lang="en-US" i="1">
                        <a:latin typeface="Cambria Math" charset="0"/>
                        <a:ea typeface="Cambria Math" charset="0"/>
                        <a:cs typeface="Cambria Math" charset="0"/>
                      </a:rPr>
                      <m:t>𝑃</m:t>
                    </m:r>
                    <m:d>
                      <m:dPr>
                        <m:ctrlPr>
                          <a:rPr lang="en-US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</m:ctrlPr>
                      </m:dPr>
                      <m:e>
                        <m:r>
                          <a:rPr lang="en-US" i="1">
                            <a:latin typeface="Cambria Math" charset="0"/>
                          </a:rPr>
                          <m:t>𝑆</m:t>
                        </m:r>
                        <m:r>
                          <a:rPr lang="en-US" b="0" i="1" baseline="-25000" smtClean="0">
                            <a:latin typeface="Cambria Math" charset="0"/>
                          </a:rPr>
                          <m:t>𝑖</m:t>
                        </m:r>
                      </m:e>
                    </m:d>
                    <m:r>
                      <a:rPr lang="en-US" b="0" i="1" smtClean="0">
                        <a:latin typeface="Cambria Math" charset="0"/>
                      </a:rPr>
                      <m:t>  </m:t>
                    </m:r>
                    <m:r>
                      <m:rPr>
                        <m:sty m:val="p"/>
                      </m:rPr>
                      <a:rPr lang="en-US" b="0" i="0" smtClean="0">
                        <a:latin typeface="Cambria Math" charset="0"/>
                      </a:rPr>
                      <m:t>if</m:t>
                    </m:r>
                    <m:r>
                      <a:rPr lang="en-US" b="0" i="0" smtClean="0">
                        <a:latin typeface="Cambria Math" charset="0"/>
                      </a:rPr>
                      <m:t> </m:t>
                    </m:r>
                    <m:r>
                      <a:rPr lang="en-US" i="1">
                        <a:latin typeface="Cambria Math" charset="0"/>
                      </a:rPr>
                      <m:t>𝐶𝐼</m:t>
                    </m:r>
                    <m:r>
                      <a:rPr lang="en-US" i="1" baseline="-25000">
                        <a:latin typeface="Cambria Math" charset="0"/>
                      </a:rPr>
                      <m:t>𝐿</m:t>
                    </m:r>
                    <m:r>
                      <a:rPr lang="en-US" i="1" smtClean="0">
                        <a:latin typeface="Cambria Math" charset="0"/>
                      </a:rPr>
                      <m:t>≤</m:t>
                    </m:r>
                    <m:r>
                      <a:rPr lang="en-US" i="1">
                        <a:latin typeface="Cambria Math" charset="0"/>
                      </a:rPr>
                      <m:t>𝑆</m:t>
                    </m:r>
                    <m:r>
                      <a:rPr lang="en-US" i="1" baseline="-25000">
                        <a:latin typeface="Cambria Math" charset="0"/>
                      </a:rPr>
                      <m:t>𝑖</m:t>
                    </m:r>
                    <m:r>
                      <a:rPr lang="en-US" i="1">
                        <a:latin typeface="Cambria Math" charset="0"/>
                      </a:rPr>
                      <m:t>𝑆</m:t>
                    </m:r>
                    <m:r>
                      <a:rPr lang="en-US" i="1" baseline="-25000" smtClean="0">
                        <a:latin typeface="Cambria Math" charset="0"/>
                      </a:rPr>
                      <m:t>𝑗</m:t>
                    </m:r>
                    <m:r>
                      <a:rPr lang="en-US" i="1">
                        <a:latin typeface="Cambria Math" charset="0"/>
                      </a:rPr>
                      <m:t>≤</m:t>
                    </m:r>
                    <m:r>
                      <m:rPr>
                        <m:nor/>
                      </m:rPr>
                      <a:rPr lang="en-US" i="1" dirty="0"/>
                      <m:t> </m:t>
                    </m:r>
                    <m:r>
                      <a:rPr lang="en-US" i="1">
                        <a:latin typeface="Cambria Math" charset="0"/>
                      </a:rPr>
                      <m:t>𝐶𝐼</m:t>
                    </m:r>
                    <m:r>
                      <a:rPr lang="en-US" i="1" baseline="-25000">
                        <a:latin typeface="Cambria Math" charset="0"/>
                      </a:rPr>
                      <m:t>𝑈</m:t>
                    </m:r>
                  </m:oMath>
                </a14:m>
                <a:endParaRPr lang="en-US" i="1" dirty="0"/>
              </a:p>
            </p:txBody>
          </p:sp>
        </mc:Choice>
        <mc:Fallback>
          <p:sp>
            <p:nvSpPr>
              <p:cNvPr id="113" name="TextBox 11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333850" y="5416560"/>
                <a:ext cx="4665141" cy="896656"/>
              </a:xfrm>
              <a:prstGeom prst="rect">
                <a:avLst/>
              </a:prstGeom>
              <a:blipFill rotWithShape="0">
                <a:blip r:embed="rId16"/>
                <a:stretch>
                  <a:fillRect l="-1699" t="-36735" b="-4421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24" name="Group 23"/>
          <p:cNvGrpSpPr/>
          <p:nvPr/>
        </p:nvGrpSpPr>
        <p:grpSpPr>
          <a:xfrm>
            <a:off x="179462" y="128187"/>
            <a:ext cx="4174421" cy="3151985"/>
            <a:chOff x="529839" y="258129"/>
            <a:chExt cx="3625405" cy="2719053"/>
          </a:xfrm>
        </p:grpSpPr>
        <p:pic>
          <p:nvPicPr>
            <p:cNvPr id="9" name="Picture 8"/>
            <p:cNvPicPr>
              <a:picLocks noChangeAspect="1"/>
            </p:cNvPicPr>
            <p:nvPr/>
          </p:nvPicPr>
          <p:blipFill>
            <a:blip r:embed="rId1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29839" y="258129"/>
              <a:ext cx="3625405" cy="2719053"/>
            </a:xfrm>
            <a:prstGeom prst="rect">
              <a:avLst/>
            </a:prstGeom>
          </p:spPr>
        </p:pic>
        <p:grpSp>
          <p:nvGrpSpPr>
            <p:cNvPr id="181" name="Group 180"/>
            <p:cNvGrpSpPr/>
            <p:nvPr/>
          </p:nvGrpSpPr>
          <p:grpSpPr>
            <a:xfrm>
              <a:off x="1357794" y="905855"/>
              <a:ext cx="1584344" cy="1572425"/>
              <a:chOff x="2192530" y="1199696"/>
              <a:chExt cx="1715587" cy="1716375"/>
            </a:xfrm>
          </p:grpSpPr>
          <p:grpSp>
            <p:nvGrpSpPr>
              <p:cNvPr id="117" name="Group 116"/>
              <p:cNvGrpSpPr/>
              <p:nvPr/>
            </p:nvGrpSpPr>
            <p:grpSpPr>
              <a:xfrm>
                <a:off x="2192531" y="1199696"/>
                <a:ext cx="1715586" cy="1711746"/>
                <a:chOff x="1021210" y="482112"/>
                <a:chExt cx="2287448" cy="2282328"/>
              </a:xfrm>
              <a:solidFill>
                <a:srgbClr val="EFEFEF">
                  <a:alpha val="73333"/>
                </a:srgbClr>
              </a:solidFill>
            </p:grpSpPr>
            <p:sp>
              <p:nvSpPr>
                <p:cNvPr id="61" name="Rectangle 60"/>
                <p:cNvSpPr/>
                <p:nvPr/>
              </p:nvSpPr>
              <p:spPr>
                <a:xfrm>
                  <a:off x="1241846" y="691411"/>
                  <a:ext cx="229420" cy="241698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z="1013"/>
                </a:p>
              </p:txBody>
            </p:sp>
            <p:sp>
              <p:nvSpPr>
                <p:cNvPr id="62" name="Rectangle 61"/>
                <p:cNvSpPr/>
                <p:nvPr/>
              </p:nvSpPr>
              <p:spPr>
                <a:xfrm>
                  <a:off x="1468672" y="928871"/>
                  <a:ext cx="229420" cy="234481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z="1013"/>
                </a:p>
              </p:txBody>
            </p:sp>
            <p:sp>
              <p:nvSpPr>
                <p:cNvPr id="63" name="Rectangle 62"/>
                <p:cNvSpPr/>
                <p:nvPr/>
              </p:nvSpPr>
              <p:spPr>
                <a:xfrm>
                  <a:off x="1699479" y="1152155"/>
                  <a:ext cx="229420" cy="241698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z="1013"/>
                </a:p>
              </p:txBody>
            </p:sp>
            <p:sp>
              <p:nvSpPr>
                <p:cNvPr id="65" name="Rectangle 64"/>
                <p:cNvSpPr/>
                <p:nvPr/>
              </p:nvSpPr>
              <p:spPr>
                <a:xfrm>
                  <a:off x="1021210" y="925514"/>
                  <a:ext cx="218810" cy="233062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z="1013"/>
                </a:p>
              </p:txBody>
            </p:sp>
            <p:sp>
              <p:nvSpPr>
                <p:cNvPr id="66" name="Rectangle 65"/>
                <p:cNvSpPr/>
                <p:nvPr/>
              </p:nvSpPr>
              <p:spPr>
                <a:xfrm>
                  <a:off x="1248359" y="1152154"/>
                  <a:ext cx="205582" cy="234481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z="1013"/>
                </a:p>
              </p:txBody>
            </p:sp>
            <p:sp>
              <p:nvSpPr>
                <p:cNvPr id="67" name="Rectangle 66"/>
                <p:cNvSpPr/>
                <p:nvPr/>
              </p:nvSpPr>
              <p:spPr>
                <a:xfrm>
                  <a:off x="1021629" y="482112"/>
                  <a:ext cx="225521" cy="209429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z="1013"/>
                </a:p>
              </p:txBody>
            </p:sp>
            <p:sp>
              <p:nvSpPr>
                <p:cNvPr id="68" name="Rectangle 67"/>
                <p:cNvSpPr/>
                <p:nvPr/>
              </p:nvSpPr>
              <p:spPr>
                <a:xfrm>
                  <a:off x="1465129" y="482713"/>
                  <a:ext cx="229420" cy="209429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z="1013"/>
                </a:p>
              </p:txBody>
            </p:sp>
            <p:sp>
              <p:nvSpPr>
                <p:cNvPr id="69" name="Rectangle 68"/>
                <p:cNvSpPr/>
                <p:nvPr/>
              </p:nvSpPr>
              <p:spPr>
                <a:xfrm>
                  <a:off x="2160219" y="694417"/>
                  <a:ext cx="229420" cy="241698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z="1013"/>
                </a:p>
              </p:txBody>
            </p:sp>
            <p:sp>
              <p:nvSpPr>
                <p:cNvPr id="70" name="Rectangle 69"/>
                <p:cNvSpPr/>
                <p:nvPr/>
              </p:nvSpPr>
              <p:spPr>
                <a:xfrm>
                  <a:off x="2391021" y="927901"/>
                  <a:ext cx="229420" cy="234481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z="1013"/>
                </a:p>
              </p:txBody>
            </p:sp>
            <p:sp>
              <p:nvSpPr>
                <p:cNvPr id="71" name="Rectangle 70"/>
                <p:cNvSpPr/>
                <p:nvPr/>
              </p:nvSpPr>
              <p:spPr>
                <a:xfrm>
                  <a:off x="1931631" y="932496"/>
                  <a:ext cx="210323" cy="217423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z="1013"/>
                </a:p>
              </p:txBody>
            </p:sp>
            <p:sp>
              <p:nvSpPr>
                <p:cNvPr id="72" name="Rectangle 71"/>
                <p:cNvSpPr/>
                <p:nvPr/>
              </p:nvSpPr>
              <p:spPr>
                <a:xfrm>
                  <a:off x="1932050" y="485118"/>
                  <a:ext cx="229420" cy="209429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z="1013"/>
                </a:p>
              </p:txBody>
            </p:sp>
            <p:sp>
              <p:nvSpPr>
                <p:cNvPr id="73" name="Rectangle 72"/>
                <p:cNvSpPr/>
                <p:nvPr/>
              </p:nvSpPr>
              <p:spPr>
                <a:xfrm>
                  <a:off x="2387478" y="485719"/>
                  <a:ext cx="229420" cy="209429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z="1013"/>
                </a:p>
              </p:txBody>
            </p:sp>
            <p:sp>
              <p:nvSpPr>
                <p:cNvPr id="74" name="Rectangle 73"/>
                <p:cNvSpPr/>
                <p:nvPr/>
              </p:nvSpPr>
              <p:spPr>
                <a:xfrm>
                  <a:off x="1700804" y="696280"/>
                  <a:ext cx="229420" cy="241698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z="1013"/>
                </a:p>
              </p:txBody>
            </p:sp>
            <p:sp>
              <p:nvSpPr>
                <p:cNvPr id="75" name="Rectangle 74"/>
                <p:cNvSpPr/>
                <p:nvPr/>
              </p:nvSpPr>
              <p:spPr>
                <a:xfrm>
                  <a:off x="2158031" y="1155699"/>
                  <a:ext cx="241155" cy="226827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z="1013"/>
                </a:p>
              </p:txBody>
            </p:sp>
            <p:sp>
              <p:nvSpPr>
                <p:cNvPr id="76" name="Rectangle 75"/>
                <p:cNvSpPr/>
                <p:nvPr/>
              </p:nvSpPr>
              <p:spPr>
                <a:xfrm>
                  <a:off x="3076506" y="691411"/>
                  <a:ext cx="229420" cy="241698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z="1013"/>
                </a:p>
              </p:txBody>
            </p:sp>
            <p:sp>
              <p:nvSpPr>
                <p:cNvPr id="77" name="Rectangle 76"/>
                <p:cNvSpPr/>
                <p:nvPr/>
              </p:nvSpPr>
              <p:spPr>
                <a:xfrm>
                  <a:off x="2843816" y="925513"/>
                  <a:ext cx="237992" cy="227079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z="1013"/>
                </a:p>
              </p:txBody>
            </p:sp>
            <p:sp>
              <p:nvSpPr>
                <p:cNvPr id="78" name="Rectangle 77"/>
                <p:cNvSpPr/>
                <p:nvPr/>
              </p:nvSpPr>
              <p:spPr>
                <a:xfrm>
                  <a:off x="2848337" y="482112"/>
                  <a:ext cx="229420" cy="209429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z="1013"/>
                </a:p>
              </p:txBody>
            </p:sp>
            <p:sp>
              <p:nvSpPr>
                <p:cNvPr id="80" name="Rectangle 79"/>
                <p:cNvSpPr/>
                <p:nvPr/>
              </p:nvSpPr>
              <p:spPr>
                <a:xfrm>
                  <a:off x="2621067" y="689298"/>
                  <a:ext cx="229420" cy="241698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z="1013"/>
                </a:p>
              </p:txBody>
            </p:sp>
            <p:sp>
              <p:nvSpPr>
                <p:cNvPr id="81" name="Rectangle 80"/>
                <p:cNvSpPr/>
                <p:nvPr/>
              </p:nvSpPr>
              <p:spPr>
                <a:xfrm>
                  <a:off x="2616559" y="1152979"/>
                  <a:ext cx="230922" cy="226827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z="1013"/>
                </a:p>
              </p:txBody>
            </p:sp>
            <p:sp>
              <p:nvSpPr>
                <p:cNvPr id="82" name="Rectangle 81"/>
                <p:cNvSpPr/>
                <p:nvPr/>
              </p:nvSpPr>
              <p:spPr>
                <a:xfrm>
                  <a:off x="3077736" y="1153838"/>
                  <a:ext cx="230922" cy="226827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z="1013"/>
                </a:p>
              </p:txBody>
            </p:sp>
            <p:sp>
              <p:nvSpPr>
                <p:cNvPr id="83" name="Rectangle 82"/>
                <p:cNvSpPr/>
                <p:nvPr/>
              </p:nvSpPr>
              <p:spPr>
                <a:xfrm>
                  <a:off x="1241846" y="1614667"/>
                  <a:ext cx="229420" cy="227090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z="1013"/>
                </a:p>
              </p:txBody>
            </p:sp>
            <p:sp>
              <p:nvSpPr>
                <p:cNvPr id="84" name="Rectangle 83"/>
                <p:cNvSpPr/>
                <p:nvPr/>
              </p:nvSpPr>
              <p:spPr>
                <a:xfrm>
                  <a:off x="1468672" y="1852127"/>
                  <a:ext cx="229420" cy="234481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z="1013"/>
                </a:p>
              </p:txBody>
            </p:sp>
            <p:sp>
              <p:nvSpPr>
                <p:cNvPr id="85" name="Rectangle 84"/>
                <p:cNvSpPr/>
                <p:nvPr/>
              </p:nvSpPr>
              <p:spPr>
                <a:xfrm>
                  <a:off x="1699479" y="2075411"/>
                  <a:ext cx="229420" cy="241698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z="1013"/>
                </a:p>
              </p:txBody>
            </p:sp>
            <p:sp>
              <p:nvSpPr>
                <p:cNvPr id="86" name="Rectangle 85"/>
                <p:cNvSpPr/>
                <p:nvPr/>
              </p:nvSpPr>
              <p:spPr>
                <a:xfrm>
                  <a:off x="1021210" y="1848770"/>
                  <a:ext cx="229420" cy="223469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z="1013"/>
                </a:p>
              </p:txBody>
            </p:sp>
            <p:sp>
              <p:nvSpPr>
                <p:cNvPr id="87" name="Rectangle 86"/>
                <p:cNvSpPr/>
                <p:nvPr/>
              </p:nvSpPr>
              <p:spPr>
                <a:xfrm>
                  <a:off x="1248359" y="2075410"/>
                  <a:ext cx="203174" cy="234481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z="1013"/>
                </a:p>
              </p:txBody>
            </p:sp>
            <p:sp>
              <p:nvSpPr>
                <p:cNvPr id="88" name="Rectangle 87"/>
                <p:cNvSpPr/>
                <p:nvPr/>
              </p:nvSpPr>
              <p:spPr>
                <a:xfrm>
                  <a:off x="1025605" y="1382982"/>
                  <a:ext cx="229420" cy="232216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z="1013"/>
                </a:p>
              </p:txBody>
            </p:sp>
            <p:sp>
              <p:nvSpPr>
                <p:cNvPr id="89" name="Rectangle 88"/>
                <p:cNvSpPr/>
                <p:nvPr/>
              </p:nvSpPr>
              <p:spPr>
                <a:xfrm>
                  <a:off x="1458043" y="1380759"/>
                  <a:ext cx="241159" cy="235090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z="1013"/>
                </a:p>
              </p:txBody>
            </p:sp>
            <p:sp>
              <p:nvSpPr>
                <p:cNvPr id="90" name="Rectangle 89"/>
                <p:cNvSpPr/>
                <p:nvPr/>
              </p:nvSpPr>
              <p:spPr>
                <a:xfrm>
                  <a:off x="2160219" y="1617673"/>
                  <a:ext cx="229420" cy="225018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z="1013"/>
                </a:p>
              </p:txBody>
            </p:sp>
            <p:sp>
              <p:nvSpPr>
                <p:cNvPr id="91" name="Rectangle 90"/>
                <p:cNvSpPr/>
                <p:nvPr/>
              </p:nvSpPr>
              <p:spPr>
                <a:xfrm>
                  <a:off x="2391021" y="1851157"/>
                  <a:ext cx="229420" cy="234481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z="1013"/>
                </a:p>
              </p:txBody>
            </p:sp>
            <p:sp>
              <p:nvSpPr>
                <p:cNvPr id="92" name="Rectangle 91"/>
                <p:cNvSpPr/>
                <p:nvPr/>
              </p:nvSpPr>
              <p:spPr>
                <a:xfrm>
                  <a:off x="1931631" y="1847800"/>
                  <a:ext cx="229420" cy="228067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z="1013"/>
                </a:p>
              </p:txBody>
            </p:sp>
            <p:sp>
              <p:nvSpPr>
                <p:cNvPr id="93" name="Rectangle 92"/>
                <p:cNvSpPr/>
                <p:nvPr/>
              </p:nvSpPr>
              <p:spPr>
                <a:xfrm>
                  <a:off x="1932050" y="1392471"/>
                  <a:ext cx="229420" cy="220758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z="1013"/>
                </a:p>
              </p:txBody>
            </p:sp>
            <p:sp>
              <p:nvSpPr>
                <p:cNvPr id="94" name="Rectangle 93"/>
                <p:cNvSpPr/>
                <p:nvPr/>
              </p:nvSpPr>
              <p:spPr>
                <a:xfrm>
                  <a:off x="2391454" y="1386436"/>
                  <a:ext cx="229420" cy="229313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z="1013"/>
                </a:p>
              </p:txBody>
            </p:sp>
            <p:sp>
              <p:nvSpPr>
                <p:cNvPr id="95" name="Rectangle 94"/>
                <p:cNvSpPr/>
                <p:nvPr/>
              </p:nvSpPr>
              <p:spPr>
                <a:xfrm>
                  <a:off x="1700804" y="1619536"/>
                  <a:ext cx="229420" cy="222135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z="1013"/>
                </a:p>
              </p:txBody>
            </p:sp>
            <p:sp>
              <p:nvSpPr>
                <p:cNvPr id="96" name="Rectangle 95"/>
                <p:cNvSpPr/>
                <p:nvPr/>
              </p:nvSpPr>
              <p:spPr>
                <a:xfrm>
                  <a:off x="2158031" y="2078956"/>
                  <a:ext cx="241155" cy="234492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z="1013"/>
                </a:p>
              </p:txBody>
            </p:sp>
            <p:sp>
              <p:nvSpPr>
                <p:cNvPr id="97" name="Rectangle 96"/>
                <p:cNvSpPr/>
                <p:nvPr/>
              </p:nvSpPr>
              <p:spPr>
                <a:xfrm>
                  <a:off x="3076506" y="1614667"/>
                  <a:ext cx="229420" cy="241698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z="1013"/>
                </a:p>
              </p:txBody>
            </p:sp>
            <p:sp>
              <p:nvSpPr>
                <p:cNvPr id="98" name="Rectangle 97"/>
                <p:cNvSpPr/>
                <p:nvPr/>
              </p:nvSpPr>
              <p:spPr>
                <a:xfrm>
                  <a:off x="2843816" y="1848769"/>
                  <a:ext cx="237992" cy="227079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z="1013"/>
                </a:p>
              </p:txBody>
            </p:sp>
            <p:sp>
              <p:nvSpPr>
                <p:cNvPr id="99" name="Rectangle 98"/>
                <p:cNvSpPr/>
                <p:nvPr/>
              </p:nvSpPr>
              <p:spPr>
                <a:xfrm>
                  <a:off x="2841310" y="1389464"/>
                  <a:ext cx="240423" cy="223817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z="1013"/>
                </a:p>
              </p:txBody>
            </p:sp>
            <p:sp>
              <p:nvSpPr>
                <p:cNvPr id="100" name="Rectangle 99"/>
                <p:cNvSpPr/>
                <p:nvPr/>
              </p:nvSpPr>
              <p:spPr>
                <a:xfrm>
                  <a:off x="2621067" y="1612554"/>
                  <a:ext cx="229420" cy="241698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z="1013"/>
                </a:p>
              </p:txBody>
            </p:sp>
            <p:sp>
              <p:nvSpPr>
                <p:cNvPr id="101" name="Rectangle 100"/>
                <p:cNvSpPr/>
                <p:nvPr/>
              </p:nvSpPr>
              <p:spPr>
                <a:xfrm>
                  <a:off x="2616559" y="2076236"/>
                  <a:ext cx="230922" cy="237260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z="1013"/>
                </a:p>
              </p:txBody>
            </p:sp>
            <p:sp>
              <p:nvSpPr>
                <p:cNvPr id="102" name="Rectangle 101"/>
                <p:cNvSpPr/>
                <p:nvPr/>
              </p:nvSpPr>
              <p:spPr>
                <a:xfrm>
                  <a:off x="3077736" y="2077094"/>
                  <a:ext cx="230922" cy="226827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z="1013"/>
                </a:p>
              </p:txBody>
            </p:sp>
            <p:sp>
              <p:nvSpPr>
                <p:cNvPr id="103" name="Rectangle 102"/>
                <p:cNvSpPr/>
                <p:nvPr/>
              </p:nvSpPr>
              <p:spPr>
                <a:xfrm>
                  <a:off x="1457934" y="2308516"/>
                  <a:ext cx="240703" cy="211881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z="1013"/>
                </a:p>
              </p:txBody>
            </p:sp>
            <p:sp>
              <p:nvSpPr>
                <p:cNvPr id="104" name="Rectangle 103"/>
                <p:cNvSpPr/>
                <p:nvPr/>
              </p:nvSpPr>
              <p:spPr>
                <a:xfrm>
                  <a:off x="1029707" y="2305158"/>
                  <a:ext cx="210186" cy="223469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z="1013"/>
                </a:p>
              </p:txBody>
            </p:sp>
            <p:sp>
              <p:nvSpPr>
                <p:cNvPr id="105" name="Rectangle 104"/>
                <p:cNvSpPr/>
                <p:nvPr/>
              </p:nvSpPr>
              <p:spPr>
                <a:xfrm>
                  <a:off x="2385720" y="2307546"/>
                  <a:ext cx="239843" cy="220076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z="1013"/>
                </a:p>
              </p:txBody>
            </p:sp>
            <p:sp>
              <p:nvSpPr>
                <p:cNvPr id="106" name="Rectangle 105"/>
                <p:cNvSpPr/>
                <p:nvPr/>
              </p:nvSpPr>
              <p:spPr>
                <a:xfrm>
                  <a:off x="1919650" y="2316427"/>
                  <a:ext cx="222304" cy="215609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z="1013"/>
                </a:p>
              </p:txBody>
            </p:sp>
            <p:sp>
              <p:nvSpPr>
                <p:cNvPr id="107" name="Rectangle 106"/>
                <p:cNvSpPr/>
                <p:nvPr/>
              </p:nvSpPr>
              <p:spPr>
                <a:xfrm>
                  <a:off x="2834603" y="2305157"/>
                  <a:ext cx="243133" cy="227079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z="1013"/>
                </a:p>
              </p:txBody>
            </p:sp>
            <p:sp>
              <p:nvSpPr>
                <p:cNvPr id="108" name="Rectangle 107"/>
                <p:cNvSpPr/>
                <p:nvPr/>
              </p:nvSpPr>
              <p:spPr>
                <a:xfrm>
                  <a:off x="1701609" y="2530836"/>
                  <a:ext cx="229420" cy="231971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z="1013"/>
                </a:p>
              </p:txBody>
            </p:sp>
            <p:sp>
              <p:nvSpPr>
                <p:cNvPr id="109" name="Rectangle 108"/>
                <p:cNvSpPr/>
                <p:nvPr/>
              </p:nvSpPr>
              <p:spPr>
                <a:xfrm>
                  <a:off x="1241846" y="2534205"/>
                  <a:ext cx="229420" cy="230235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z="1013"/>
                </a:p>
              </p:txBody>
            </p:sp>
            <p:sp>
              <p:nvSpPr>
                <p:cNvPr id="110" name="Rectangle 109"/>
                <p:cNvSpPr/>
                <p:nvPr/>
              </p:nvSpPr>
              <p:spPr>
                <a:xfrm>
                  <a:off x="2151518" y="2537750"/>
                  <a:ext cx="241155" cy="224934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z="1013"/>
                </a:p>
              </p:txBody>
            </p:sp>
            <p:sp>
              <p:nvSpPr>
                <p:cNvPr id="111" name="Rectangle 110"/>
                <p:cNvSpPr/>
                <p:nvPr/>
              </p:nvSpPr>
              <p:spPr>
                <a:xfrm>
                  <a:off x="2619123" y="2523765"/>
                  <a:ext cx="230922" cy="237256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z="1013"/>
                </a:p>
              </p:txBody>
            </p:sp>
            <p:sp>
              <p:nvSpPr>
                <p:cNvPr id="112" name="Rectangle 111"/>
                <p:cNvSpPr/>
                <p:nvPr/>
              </p:nvSpPr>
              <p:spPr>
                <a:xfrm>
                  <a:off x="3071223" y="2535889"/>
                  <a:ext cx="230922" cy="224916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z="1013"/>
                </a:p>
              </p:txBody>
            </p:sp>
          </p:grpSp>
          <p:sp>
            <p:nvSpPr>
              <p:cNvPr id="4" name="Rectangle 3"/>
              <p:cNvSpPr/>
              <p:nvPr/>
            </p:nvSpPr>
            <p:spPr>
              <a:xfrm>
                <a:off x="2196137" y="1199811"/>
                <a:ext cx="1711980" cy="1716260"/>
              </a:xfrm>
              <a:prstGeom prst="rect">
                <a:avLst/>
              </a:prstGeom>
              <a:no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sz="1013"/>
              </a:p>
            </p:txBody>
          </p:sp>
          <p:grpSp>
            <p:nvGrpSpPr>
              <p:cNvPr id="116" name="Group 115"/>
              <p:cNvGrpSpPr/>
              <p:nvPr/>
            </p:nvGrpSpPr>
            <p:grpSpPr>
              <a:xfrm>
                <a:off x="2192530" y="1201951"/>
                <a:ext cx="1711982" cy="1711982"/>
                <a:chOff x="1018472" y="478573"/>
                <a:chExt cx="2282642" cy="2282642"/>
              </a:xfrm>
            </p:grpSpPr>
            <p:grpSp>
              <p:nvGrpSpPr>
                <p:cNvPr id="40" name="Group 39"/>
                <p:cNvGrpSpPr/>
                <p:nvPr/>
              </p:nvGrpSpPr>
              <p:grpSpPr>
                <a:xfrm>
                  <a:off x="1018472" y="691412"/>
                  <a:ext cx="2282642" cy="1835888"/>
                  <a:chOff x="3621972" y="3650512"/>
                  <a:chExt cx="2054432" cy="1835888"/>
                </a:xfrm>
              </p:grpSpPr>
              <p:cxnSp>
                <p:nvCxnSpPr>
                  <p:cNvPr id="6" name="Straight Connector 5"/>
                  <p:cNvCxnSpPr/>
                  <p:nvPr/>
                </p:nvCxnSpPr>
                <p:spPr>
                  <a:xfrm>
                    <a:off x="3621973" y="3650512"/>
                    <a:ext cx="2054431" cy="0"/>
                  </a:xfrm>
                  <a:prstGeom prst="line">
                    <a:avLst/>
                  </a:prstGeom>
                  <a:ln w="9525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3" name="Straight Connector 12"/>
                  <p:cNvCxnSpPr/>
                  <p:nvPr/>
                </p:nvCxnSpPr>
                <p:spPr>
                  <a:xfrm>
                    <a:off x="3621973" y="3887973"/>
                    <a:ext cx="2054431" cy="0"/>
                  </a:xfrm>
                  <a:prstGeom prst="line">
                    <a:avLst/>
                  </a:prstGeom>
                  <a:ln w="9525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4" name="Straight Connector 13"/>
                  <p:cNvCxnSpPr/>
                  <p:nvPr/>
                </p:nvCxnSpPr>
                <p:spPr>
                  <a:xfrm>
                    <a:off x="3621973" y="4111257"/>
                    <a:ext cx="2054431" cy="0"/>
                  </a:xfrm>
                  <a:prstGeom prst="line">
                    <a:avLst/>
                  </a:prstGeom>
                  <a:ln w="9525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5" name="Straight Connector 14"/>
                  <p:cNvCxnSpPr/>
                  <p:nvPr/>
                </p:nvCxnSpPr>
                <p:spPr>
                  <a:xfrm>
                    <a:off x="3621972" y="4341628"/>
                    <a:ext cx="2054431" cy="0"/>
                  </a:xfrm>
                  <a:prstGeom prst="line">
                    <a:avLst/>
                  </a:prstGeom>
                  <a:ln w="9525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6" name="Straight Connector 15"/>
                  <p:cNvCxnSpPr/>
                  <p:nvPr/>
                </p:nvCxnSpPr>
                <p:spPr>
                  <a:xfrm>
                    <a:off x="3621972" y="4579089"/>
                    <a:ext cx="2054431" cy="0"/>
                  </a:xfrm>
                  <a:prstGeom prst="line">
                    <a:avLst/>
                  </a:prstGeom>
                  <a:ln w="9525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7" name="Straight Connector 16"/>
                  <p:cNvCxnSpPr/>
                  <p:nvPr/>
                </p:nvCxnSpPr>
                <p:spPr>
                  <a:xfrm>
                    <a:off x="3621972" y="4802373"/>
                    <a:ext cx="2054431" cy="0"/>
                  </a:xfrm>
                  <a:prstGeom prst="line">
                    <a:avLst/>
                  </a:prstGeom>
                  <a:ln w="9525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8" name="Straight Connector 17"/>
                  <p:cNvCxnSpPr/>
                  <p:nvPr/>
                </p:nvCxnSpPr>
                <p:spPr>
                  <a:xfrm>
                    <a:off x="3621972" y="5032744"/>
                    <a:ext cx="2054431" cy="0"/>
                  </a:xfrm>
                  <a:prstGeom prst="line">
                    <a:avLst/>
                  </a:prstGeom>
                  <a:ln w="9525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9" name="Straight Connector 18"/>
                  <p:cNvCxnSpPr/>
                  <p:nvPr/>
                </p:nvCxnSpPr>
                <p:spPr>
                  <a:xfrm>
                    <a:off x="3621972" y="5270205"/>
                    <a:ext cx="2054431" cy="0"/>
                  </a:xfrm>
                  <a:prstGeom prst="line">
                    <a:avLst/>
                  </a:prstGeom>
                  <a:ln w="9525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1" name="Straight Connector 20"/>
                  <p:cNvCxnSpPr/>
                  <p:nvPr/>
                </p:nvCxnSpPr>
                <p:spPr>
                  <a:xfrm>
                    <a:off x="3621972" y="5486400"/>
                    <a:ext cx="2054431" cy="0"/>
                  </a:xfrm>
                  <a:prstGeom prst="line">
                    <a:avLst/>
                  </a:prstGeom>
                  <a:ln w="9525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41" name="Group 40"/>
                <p:cNvGrpSpPr/>
                <p:nvPr/>
              </p:nvGrpSpPr>
              <p:grpSpPr>
                <a:xfrm rot="5400000">
                  <a:off x="1018471" y="701950"/>
                  <a:ext cx="2282642" cy="1835888"/>
                  <a:chOff x="3621972" y="3650512"/>
                  <a:chExt cx="2054432" cy="1835888"/>
                </a:xfrm>
              </p:grpSpPr>
              <p:cxnSp>
                <p:nvCxnSpPr>
                  <p:cNvPr id="42" name="Straight Connector 41"/>
                  <p:cNvCxnSpPr/>
                  <p:nvPr/>
                </p:nvCxnSpPr>
                <p:spPr>
                  <a:xfrm>
                    <a:off x="3621973" y="3650512"/>
                    <a:ext cx="2054431" cy="0"/>
                  </a:xfrm>
                  <a:prstGeom prst="line">
                    <a:avLst/>
                  </a:prstGeom>
                  <a:ln w="9525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43" name="Straight Connector 42"/>
                  <p:cNvCxnSpPr/>
                  <p:nvPr/>
                </p:nvCxnSpPr>
                <p:spPr>
                  <a:xfrm>
                    <a:off x="3621973" y="3887973"/>
                    <a:ext cx="2054431" cy="0"/>
                  </a:xfrm>
                  <a:prstGeom prst="line">
                    <a:avLst/>
                  </a:prstGeom>
                  <a:ln w="9525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44" name="Straight Connector 43"/>
                  <p:cNvCxnSpPr/>
                  <p:nvPr/>
                </p:nvCxnSpPr>
                <p:spPr>
                  <a:xfrm>
                    <a:off x="3621973" y="4111257"/>
                    <a:ext cx="2054431" cy="0"/>
                  </a:xfrm>
                  <a:prstGeom prst="line">
                    <a:avLst/>
                  </a:prstGeom>
                  <a:ln w="9525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45" name="Straight Connector 44"/>
                  <p:cNvCxnSpPr/>
                  <p:nvPr/>
                </p:nvCxnSpPr>
                <p:spPr>
                  <a:xfrm>
                    <a:off x="3621972" y="4341628"/>
                    <a:ext cx="2054431" cy="0"/>
                  </a:xfrm>
                  <a:prstGeom prst="line">
                    <a:avLst/>
                  </a:prstGeom>
                  <a:ln w="9525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46" name="Straight Connector 45"/>
                  <p:cNvCxnSpPr/>
                  <p:nvPr/>
                </p:nvCxnSpPr>
                <p:spPr>
                  <a:xfrm>
                    <a:off x="3621972" y="4579089"/>
                    <a:ext cx="2054431" cy="0"/>
                  </a:xfrm>
                  <a:prstGeom prst="line">
                    <a:avLst/>
                  </a:prstGeom>
                  <a:ln w="9525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47" name="Straight Connector 46"/>
                  <p:cNvCxnSpPr/>
                  <p:nvPr/>
                </p:nvCxnSpPr>
                <p:spPr>
                  <a:xfrm>
                    <a:off x="3621972" y="4802373"/>
                    <a:ext cx="2054431" cy="0"/>
                  </a:xfrm>
                  <a:prstGeom prst="line">
                    <a:avLst/>
                  </a:prstGeom>
                  <a:ln w="9525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48" name="Straight Connector 47"/>
                  <p:cNvCxnSpPr/>
                  <p:nvPr/>
                </p:nvCxnSpPr>
                <p:spPr>
                  <a:xfrm>
                    <a:off x="3621972" y="5032744"/>
                    <a:ext cx="2054431" cy="0"/>
                  </a:xfrm>
                  <a:prstGeom prst="line">
                    <a:avLst/>
                  </a:prstGeom>
                  <a:ln w="9525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49" name="Straight Connector 48"/>
                  <p:cNvCxnSpPr/>
                  <p:nvPr/>
                </p:nvCxnSpPr>
                <p:spPr>
                  <a:xfrm>
                    <a:off x="3621972" y="5270205"/>
                    <a:ext cx="2054431" cy="0"/>
                  </a:xfrm>
                  <a:prstGeom prst="line">
                    <a:avLst/>
                  </a:prstGeom>
                  <a:ln w="9525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50" name="Straight Connector 49"/>
                  <p:cNvCxnSpPr/>
                  <p:nvPr/>
                </p:nvCxnSpPr>
                <p:spPr>
                  <a:xfrm>
                    <a:off x="3621972" y="5486400"/>
                    <a:ext cx="2054431" cy="0"/>
                  </a:xfrm>
                  <a:prstGeom prst="line">
                    <a:avLst/>
                  </a:prstGeom>
                  <a:ln w="9525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</p:grpSp>
        </p:grpSp>
        <p:sp>
          <p:nvSpPr>
            <p:cNvPr id="124" name="TextBox 123"/>
            <p:cNvSpPr txBox="1"/>
            <p:nvPr/>
          </p:nvSpPr>
          <p:spPr>
            <a:xfrm>
              <a:off x="553731" y="766276"/>
              <a:ext cx="697810" cy="279157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sz="1400" dirty="0">
                  <a:solidFill>
                    <a:schemeClr val="bg1"/>
                  </a:solidFill>
                  <a:latin typeface="Helvetica" charset="0"/>
                  <a:ea typeface="Helvetica" charset="0"/>
                  <a:cs typeface="Helvetica" charset="0"/>
                </a:rPr>
                <a:t>1 </a:t>
              </a:r>
              <a:r>
                <a:rPr lang="en-US" sz="1400" dirty="0" smtClean="0">
                  <a:solidFill>
                    <a:schemeClr val="bg1"/>
                  </a:solidFill>
                  <a:latin typeface="Helvetica" charset="0"/>
                  <a:ea typeface="Helvetica" charset="0"/>
                  <a:cs typeface="Helvetica" charset="0"/>
                </a:rPr>
                <a:t>cm</a:t>
              </a:r>
              <a:r>
                <a:rPr lang="en-US" sz="1400" baseline="30000" dirty="0" smtClean="0">
                  <a:solidFill>
                    <a:schemeClr val="bg1"/>
                  </a:solidFill>
                  <a:latin typeface="Helvetica" charset="0"/>
                  <a:ea typeface="Helvetica" charset="0"/>
                  <a:cs typeface="Helvetica" charset="0"/>
                </a:rPr>
                <a:t>2</a:t>
              </a:r>
              <a:endParaRPr lang="en-US" sz="1400" dirty="0">
                <a:solidFill>
                  <a:schemeClr val="bg1"/>
                </a:solidFill>
                <a:latin typeface="Helvetica" charset="0"/>
                <a:ea typeface="Helvetica" charset="0"/>
                <a:cs typeface="Helvetica" charset="0"/>
              </a:endParaRPr>
            </a:p>
          </p:txBody>
        </p:sp>
        <p:cxnSp>
          <p:nvCxnSpPr>
            <p:cNvPr id="5" name="Straight Connector 4"/>
            <p:cNvCxnSpPr/>
            <p:nvPr/>
          </p:nvCxnSpPr>
          <p:spPr>
            <a:xfrm>
              <a:off x="1091934" y="905855"/>
              <a:ext cx="249632" cy="77285"/>
            </a:xfrm>
            <a:prstGeom prst="line">
              <a:avLst/>
            </a:prstGeom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3" name="Group 22"/>
          <p:cNvGrpSpPr/>
          <p:nvPr/>
        </p:nvGrpSpPr>
        <p:grpSpPr>
          <a:xfrm>
            <a:off x="-783235" y="2887382"/>
            <a:ext cx="4720620" cy="4720620"/>
            <a:chOff x="-517787" y="2872115"/>
            <a:chExt cx="4720620" cy="4720620"/>
          </a:xfrm>
        </p:grpSpPr>
        <p:pic>
          <p:nvPicPr>
            <p:cNvPr id="199" name="Picture 198"/>
            <p:cNvPicPr>
              <a:picLocks noChangeAspect="1"/>
            </p:cNvPicPr>
            <p:nvPr/>
          </p:nvPicPr>
          <p:blipFill>
            <a:blip r:embed="rId1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517787" y="2872115"/>
              <a:ext cx="4720620" cy="4720620"/>
            </a:xfrm>
            <a:prstGeom prst="rect">
              <a:avLst/>
            </a:prstGeom>
          </p:spPr>
        </p:pic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2" name="Rectangle 11"/>
                <p:cNvSpPr/>
                <p:nvPr/>
              </p:nvSpPr>
              <p:spPr>
                <a:xfrm>
                  <a:off x="2644943" y="3949452"/>
                  <a:ext cx="426719" cy="362984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i="1" smtClean="0">
                            <a:latin typeface="Cambria Math" charset="0"/>
                          </a:rPr>
                          <m:t>𝑆</m:t>
                        </m:r>
                        <m:r>
                          <a:rPr lang="en-US" b="0" i="1" baseline="-25000" smtClean="0">
                            <a:latin typeface="Cambria Math" charset="0"/>
                          </a:rPr>
                          <m:t>1</m:t>
                        </m:r>
                      </m:oMath>
                    </m:oMathPara>
                  </a14:m>
                  <a:endParaRPr lang="en-US" baseline="-25000" dirty="0"/>
                </a:p>
              </p:txBody>
            </p:sp>
          </mc:Choice>
          <mc:Fallback xmlns="">
            <p:sp>
              <p:nvSpPr>
                <p:cNvPr id="12" name="Rectangle 11"/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2644943" y="3949452"/>
                  <a:ext cx="426719" cy="362984"/>
                </a:xfrm>
                <a:prstGeom prst="rect">
                  <a:avLst/>
                </a:prstGeom>
                <a:blipFill rotWithShape="0">
                  <a:blip r:embed="rId19"/>
                  <a:stretch>
                    <a:fillRect b="-1667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20" name="Rectangle 119"/>
                <p:cNvSpPr/>
                <p:nvPr/>
              </p:nvSpPr>
              <p:spPr>
                <a:xfrm>
                  <a:off x="3536671" y="4210674"/>
                  <a:ext cx="426719" cy="362984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i="1" smtClean="0">
                            <a:latin typeface="Cambria Math" charset="0"/>
                          </a:rPr>
                          <m:t>𝑆</m:t>
                        </m:r>
                        <m:r>
                          <a:rPr lang="en-US" b="0" i="1" baseline="-25000" smtClean="0">
                            <a:latin typeface="Cambria Math" charset="0"/>
                          </a:rPr>
                          <m:t>2</m:t>
                        </m:r>
                      </m:oMath>
                    </m:oMathPara>
                  </a14:m>
                  <a:endParaRPr lang="en-US" baseline="-25000" dirty="0"/>
                </a:p>
              </p:txBody>
            </p:sp>
          </mc:Choice>
          <mc:Fallback xmlns="">
            <p:sp>
              <p:nvSpPr>
                <p:cNvPr id="120" name="Rectangle 119"/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3536671" y="4210674"/>
                  <a:ext cx="426719" cy="362984"/>
                </a:xfrm>
                <a:prstGeom prst="rect">
                  <a:avLst/>
                </a:prstGeom>
                <a:blipFill rotWithShape="0">
                  <a:blip r:embed="rId20"/>
                  <a:stretch>
                    <a:fillRect b="-1667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0" name="Rectangle 19"/>
                <p:cNvSpPr/>
                <p:nvPr/>
              </p:nvSpPr>
              <p:spPr>
                <a:xfrm>
                  <a:off x="3059437" y="4164755"/>
                  <a:ext cx="431528" cy="272767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1200" b="0" i="1" smtClean="0">
                            <a:latin typeface="Cambria Math" charset="0"/>
                          </a:rPr>
                          <m:t>𝐷</m:t>
                        </m:r>
                        <m:r>
                          <a:rPr lang="en-US" sz="1200" b="0" i="1" baseline="-25000" smtClean="0">
                            <a:latin typeface="Cambria Math" charset="0"/>
                          </a:rPr>
                          <m:t>12</m:t>
                        </m:r>
                      </m:oMath>
                    </m:oMathPara>
                  </a14:m>
                  <a:endParaRPr lang="en-US" sz="1200" baseline="-25000" dirty="0"/>
                </a:p>
              </p:txBody>
            </p:sp>
          </mc:Choice>
          <mc:Fallback xmlns="">
            <p:sp>
              <p:nvSpPr>
                <p:cNvPr id="20" name="Rectangle 19"/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3059437" y="4164755"/>
                  <a:ext cx="431528" cy="272767"/>
                </a:xfrm>
                <a:prstGeom prst="rect">
                  <a:avLst/>
                </a:prstGeom>
                <a:blipFill rotWithShape="0">
                  <a:blip r:embed="rId21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pic>
        <p:nvPicPr>
          <p:cNvPr id="33" name="2 Calhol apothecia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22"/>
          <a:stretch>
            <a:fillRect/>
          </a:stretch>
        </p:blipFill>
        <p:spPr>
          <a:xfrm>
            <a:off x="5565969" y="433044"/>
            <a:ext cx="416076" cy="369998"/>
          </a:xfrm>
          <a:prstGeom prst="rect">
            <a:avLst/>
          </a:prstGeom>
        </p:spPr>
      </p:pic>
      <p:pic>
        <p:nvPicPr>
          <p:cNvPr id="35" name="7 Lecanora apothecia">
            <a:hlinkClick r:id="" action="ppaction://media"/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 rotWithShape="1">
          <a:blip r:embed="rId23"/>
          <a:srcRect t="10944" b="2117"/>
          <a:stretch/>
        </p:blipFill>
        <p:spPr>
          <a:xfrm>
            <a:off x="6526806" y="441590"/>
            <a:ext cx="355852" cy="357406"/>
          </a:xfrm>
          <a:prstGeom prst="rect">
            <a:avLst/>
          </a:prstGeom>
        </p:spPr>
      </p:pic>
      <p:pic>
        <p:nvPicPr>
          <p:cNvPr id="36" name="22 Xangal">
            <a:hlinkClick r:id="" action="ppaction://media"/>
          </p:cNvPr>
          <p:cNvPicPr>
            <a:picLocks noChangeAspect="1"/>
          </p:cNvPicPr>
          <p:nvPr>
            <a:vide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 rotWithShape="1">
          <a:blip r:embed="rId24"/>
          <a:srcRect l="2" r="37996"/>
          <a:stretch/>
        </p:blipFill>
        <p:spPr>
          <a:xfrm>
            <a:off x="6975424" y="433044"/>
            <a:ext cx="370018" cy="369998"/>
          </a:xfrm>
          <a:prstGeom prst="rect">
            <a:avLst/>
          </a:prstGeom>
        </p:spPr>
      </p:pic>
      <p:pic>
        <p:nvPicPr>
          <p:cNvPr id="38" name="10 Phyads">
            <a:hlinkClick r:id="" action="ppaction://media"/>
          </p:cNvPr>
          <p:cNvPicPr>
            <a:picLocks noChangeAspect="1"/>
          </p:cNvPicPr>
          <p:nvPr>
            <a:videoFile r:link="rId8"/>
            <p:extLst>
              <p:ext uri="{DAA4B4D4-6D71-4841-9C94-3DE7FCFB9230}">
                <p14:media xmlns:p14="http://schemas.microsoft.com/office/powerpoint/2010/main" r:embed="rId7"/>
              </p:ext>
            </p:extLst>
          </p:nvPr>
        </p:nvPicPr>
        <p:blipFill rotWithShape="1">
          <a:blip r:embed="rId25"/>
          <a:srcRect l="4136" r="4458" b="14663"/>
          <a:stretch/>
        </p:blipFill>
        <p:spPr>
          <a:xfrm>
            <a:off x="6060317" y="433044"/>
            <a:ext cx="372433" cy="372433"/>
          </a:xfrm>
          <a:prstGeom prst="rect">
            <a:avLst/>
          </a:prstGeom>
        </p:spPr>
      </p:pic>
      <p:pic>
        <p:nvPicPr>
          <p:cNvPr id="140" name="4 Cansub w thallus">
            <a:hlinkClick r:id="" action="ppaction://media"/>
          </p:cNvPr>
          <p:cNvPicPr>
            <a:picLocks noChangeAspect="1"/>
          </p:cNvPicPr>
          <p:nvPr>
            <a:videoFile r:link="rId10"/>
            <p:extLst>
              <p:ext uri="{DAA4B4D4-6D71-4841-9C94-3DE7FCFB9230}">
                <p14:media xmlns:p14="http://schemas.microsoft.com/office/powerpoint/2010/main" r:embed="rId9"/>
              </p:ext>
            </p:extLst>
          </p:nvPr>
        </p:nvPicPr>
        <p:blipFill rotWithShape="1">
          <a:blip r:embed="rId26"/>
          <a:srcRect l="19566" t="-5366" r="254" b="4357"/>
          <a:stretch/>
        </p:blipFill>
        <p:spPr>
          <a:xfrm>
            <a:off x="7441240" y="395547"/>
            <a:ext cx="412799" cy="399899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114" name="Rectangle 113"/>
              <p:cNvSpPr/>
              <p:nvPr/>
            </p:nvSpPr>
            <p:spPr>
              <a:xfrm>
                <a:off x="2647643" y="4501953"/>
                <a:ext cx="425116" cy="272767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200" b="0" i="1" smtClean="0">
                          <a:latin typeface="Cambria Math" charset="0"/>
                        </a:rPr>
                        <m:t>𝐷</m:t>
                      </m:r>
                      <m:r>
                        <a:rPr lang="en-US" sz="1200" b="0" i="1" baseline="-25000" smtClean="0">
                          <a:latin typeface="Cambria Math" charset="0"/>
                        </a:rPr>
                        <m:t>21</m:t>
                      </m:r>
                    </m:oMath>
                  </m:oMathPara>
                </a14:m>
                <a:endParaRPr lang="en-US" sz="1200" baseline="-25000" dirty="0"/>
              </a:p>
            </p:txBody>
          </p:sp>
        </mc:Choice>
        <mc:Fallback xmlns="">
          <p:sp>
            <p:nvSpPr>
              <p:cNvPr id="114" name="Rectangle 113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647643" y="4501953"/>
                <a:ext cx="425116" cy="272767"/>
              </a:xfrm>
              <a:prstGeom prst="rect">
                <a:avLst/>
              </a:prstGeom>
              <a:blipFill rotWithShape="0">
                <a:blip r:embed="rId2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115" name="TextBox 114"/>
              <p:cNvSpPr txBox="1"/>
              <p:nvPr/>
            </p:nvSpPr>
            <p:spPr>
              <a:xfrm>
                <a:off x="4306911" y="6343932"/>
                <a:ext cx="2214773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charset="0"/>
                        </a:rPr>
                        <m:t>𝐷</m:t>
                      </m:r>
                      <m:r>
                        <a:rPr lang="en-US" b="0" i="1" baseline="-25000" smtClean="0">
                          <a:latin typeface="Cambria Math" charset="0"/>
                        </a:rPr>
                        <m:t>𝑖𝑗</m:t>
                      </m:r>
                      <m:r>
                        <a:rPr lang="mr-IN" i="1">
                          <a:latin typeface="Cambria Math" charset="0"/>
                          <a:ea typeface="Cambria Math" charset="0"/>
                          <a:cs typeface="Cambria Math" charset="0"/>
                        </a:rPr>
                        <m:t>=</m:t>
                      </m:r>
                      <m:r>
                        <a:rPr lang="en-US" i="1">
                          <a:latin typeface="Cambria Math" charset="0"/>
                        </a:rPr>
                        <m:t>𝑃</m:t>
                      </m:r>
                      <m:d>
                        <m:dPr>
                          <m:ctrlPr>
                            <a:rPr lang="en-US" i="1">
                              <a:latin typeface="Cambria Math" charset="0"/>
                            </a:rPr>
                          </m:ctrlPr>
                        </m:dPr>
                        <m:e>
                          <m:r>
                            <a:rPr lang="en-US" i="1">
                              <a:latin typeface="Cambria Math" charset="0"/>
                            </a:rPr>
                            <m:t>𝑆</m:t>
                          </m:r>
                          <m:r>
                            <a:rPr lang="en-US" i="1" baseline="-25000">
                              <a:latin typeface="Cambria Math" charset="0"/>
                            </a:rPr>
                            <m:t>𝑖</m:t>
                          </m:r>
                          <m:r>
                            <a:rPr lang="en-US" i="1">
                              <a:latin typeface="Cambria Math" charset="0"/>
                            </a:rPr>
                            <m:t>|</m:t>
                          </m:r>
                          <m:r>
                            <a:rPr lang="en-US" i="1">
                              <a:latin typeface="Cambria Math" charset="0"/>
                            </a:rPr>
                            <m:t>𝑆𝑗</m:t>
                          </m:r>
                        </m:e>
                      </m:d>
                      <m:r>
                        <a:rPr lang="en-US" b="0" i="1" smtClean="0">
                          <a:latin typeface="Cambria Math" charset="0"/>
                        </a:rPr>
                        <m:t>−</m:t>
                      </m:r>
                      <m:r>
                        <a:rPr lang="en-US" b="0" i="1" smtClean="0">
                          <a:latin typeface="Cambria Math" charset="0"/>
                        </a:rPr>
                        <m:t>𝑃</m:t>
                      </m:r>
                      <m:r>
                        <a:rPr lang="en-US" b="0" i="1" smtClean="0">
                          <a:latin typeface="Cambria Math" charset="0"/>
                        </a:rPr>
                        <m:t>(</m:t>
                      </m:r>
                      <m:r>
                        <a:rPr lang="en-US" b="0" i="1" smtClean="0">
                          <a:latin typeface="Cambria Math" charset="0"/>
                        </a:rPr>
                        <m:t>𝑆𝑖</m:t>
                      </m:r>
                      <m:r>
                        <a:rPr lang="en-US" b="0" i="1" smtClean="0">
                          <a:latin typeface="Cambria Math" charset="0"/>
                        </a:rPr>
                        <m:t>)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>
          <p:sp>
            <p:nvSpPr>
              <p:cNvPr id="115" name="TextBox 11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306911" y="6343932"/>
                <a:ext cx="2214773" cy="276999"/>
              </a:xfrm>
              <a:prstGeom prst="rect">
                <a:avLst/>
              </a:prstGeom>
              <a:blipFill rotWithShape="0">
                <a:blip r:embed="rId28"/>
                <a:stretch>
                  <a:fillRect l="-1377" t="-4444" r="-3030" b="-3555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4173532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3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3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5"/>
                  </p:tgtEl>
                </p:cond>
              </p:nextCondLst>
            </p:seq>
            <p:video>
              <p:cMediaNode vol="80000">
                <p:cTn id="13" fill="hold" display="0">
                  <p:stCondLst>
                    <p:cond delay="indefinite"/>
                  </p:stCondLst>
                </p:cTn>
                <p:tgtEl>
                  <p:spTgt spid="35"/>
                </p:tgtEl>
              </p:cMediaNode>
            </p:video>
            <p:seq concurrent="1" nextAc="seek">
              <p:cTn id="14" restart="whenNotActive" fill="hold" evtFilter="cancelBubble" nodeType="interactiveSeq">
                <p:stCondLst>
                  <p:cond evt="onClick" delay="0">
                    <p:tgtEl>
                      <p:spTgt spid="3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5" fill="hold">
                      <p:stCondLst>
                        <p:cond delay="0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8" dur="1" fill="hold"/>
                                        <p:tgtEl>
                                          <p:spTgt spid="3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6"/>
                  </p:tgtEl>
                </p:cond>
              </p:nextCondLst>
            </p:seq>
            <p:video>
              <p:cMediaNode vol="80000">
                <p:cTn id="19" fill="hold" display="0">
                  <p:stCondLst>
                    <p:cond delay="indefinite"/>
                  </p:stCondLst>
                </p:cTn>
                <p:tgtEl>
                  <p:spTgt spid="36"/>
                </p:tgtEl>
              </p:cMediaNode>
            </p:video>
            <p:seq concurrent="1" nextAc="seek">
              <p:cTn id="20" restart="whenNotActive" fill="hold" evtFilter="cancelBubble" nodeType="interactiveSeq">
                <p:stCondLst>
                  <p:cond evt="onClick" delay="0">
                    <p:tgtEl>
                      <p:spTgt spid="3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1" fill="hold">
                      <p:stCondLst>
                        <p:cond delay="0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4" dur="1" fill="hold"/>
                                        <p:tgtEl>
                                          <p:spTgt spid="3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8"/>
                  </p:tgtEl>
                </p:cond>
              </p:nextCondLst>
            </p:seq>
            <p:video>
              <p:cMediaNode vol="80000">
                <p:cTn id="25" fill="hold" display="0">
                  <p:stCondLst>
                    <p:cond delay="indefinite"/>
                  </p:stCondLst>
                </p:cTn>
                <p:tgtEl>
                  <p:spTgt spid="38"/>
                </p:tgtEl>
              </p:cMediaNode>
            </p:video>
            <p:seq concurrent="1" nextAc="seek">
              <p:cTn id="26" restart="whenNotActive" fill="hold" evtFilter="cancelBubble" nodeType="interactiveSeq">
                <p:stCondLst>
                  <p:cond evt="onClick" delay="0">
                    <p:tgtEl>
                      <p:spTgt spid="14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7" fill="hold">
                      <p:stCondLst>
                        <p:cond delay="0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30" dur="1" fill="hold"/>
                                        <p:tgtEl>
                                          <p:spTgt spid="14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40"/>
                  </p:tgtEl>
                </p:cond>
              </p:nextCondLst>
            </p:seq>
            <p:video>
              <p:cMediaNode vol="80000">
                <p:cTn id="31" fill="hold" display="0">
                  <p:stCondLst>
                    <p:cond delay="indefinite"/>
                  </p:stCondLst>
                </p:cTn>
                <p:tgtEl>
                  <p:spTgt spid="140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466</TotalTime>
  <Words>66</Words>
  <Application>Microsoft Macintosh PowerPoint</Application>
  <PresentationFormat>On-screen Show (4:3)</PresentationFormat>
  <Paragraphs>44</Paragraphs>
  <Slides>1</Slides>
  <Notes>0</Notes>
  <HiddenSlides>0</HiddenSlides>
  <MMClips>5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8" baseType="lpstr">
      <vt:lpstr>Calibri</vt:lpstr>
      <vt:lpstr>Calibri Light</vt:lpstr>
      <vt:lpstr>Cambria Math</vt:lpstr>
      <vt:lpstr>Helvetica</vt:lpstr>
      <vt:lpstr>Mangal</vt:lpstr>
      <vt:lpstr>Arial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15.0022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Lau, Matthew K.</dc:creator>
  <cp:lastModifiedBy>Lau, Matthew K.</cp:lastModifiedBy>
  <cp:revision>43</cp:revision>
  <cp:lastPrinted>2019-01-29T17:01:09Z</cp:lastPrinted>
  <dcterms:created xsi:type="dcterms:W3CDTF">2018-09-12T18:35:49Z</dcterms:created>
  <dcterms:modified xsi:type="dcterms:W3CDTF">2019-01-29T23:39:52Z</dcterms:modified>
</cp:coreProperties>
</file>

<file path=docProps/thumbnail.jpeg>
</file>